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7" r:id="rId11"/>
    <p:sldId id="268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EFD1"/>
    <a:srgbClr val="00203F"/>
    <a:srgbClr val="0E3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5BA0374-6BFD-4F92-80A0-B23EE53A47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C0A148C-E0D8-4D25-A771-FC1AF7826F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ADB0-2AE7-48F0-A76A-EB168A0C4EB9}" type="datetime2">
              <a:rPr lang="da-DK" smtClean="0"/>
              <a:t>30. juni 2022</a:t>
            </a:fld>
            <a:endParaRPr lang="en-US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FC7BEAF-50DC-414C-9E76-9C3492641B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9368CBC-804E-47E6-B11D-ED03FA484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1F3D2-8401-42D3-8D82-A499F6CE26C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884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6105-AAEE-4F40-BA5B-B87D3DE1DF12}" type="datetime2">
              <a:rPr lang="da-DK" smtClean="0"/>
              <a:t>30. juni 2022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DFBE5-3EFB-4A6D-BA48-375693567EC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772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solidFill>
          <a:srgbClr val="AD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00203F"/>
          </a:solidFill>
          <a:ln w="38100"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999" y="2131819"/>
            <a:ext cx="10572000" cy="933835"/>
          </a:xfrm>
          <a:noFill/>
          <a:ln>
            <a:solidFill>
              <a:schemeClr val="tx1"/>
            </a:solidFill>
          </a:ln>
        </p:spPr>
        <p:txBody>
          <a:bodyPr anchor="ctr"/>
          <a:lstStyle>
            <a:lvl1pPr algn="l">
              <a:defRPr sz="4800" b="0"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da-DK" dirty="0"/>
              <a:t>Indsæt PPT-titel 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9999" y="5579459"/>
            <a:ext cx="10572000" cy="434974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rgbClr val="00203F"/>
                </a:solidFill>
                <a:latin typeface="Raleway" panose="020B00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Indsæt beskrivende undertitel her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61017" y="6210679"/>
            <a:ext cx="1620982" cy="365125"/>
          </a:xfrm>
        </p:spPr>
        <p:txBody>
          <a:bodyPr/>
          <a:lstStyle>
            <a:lvl1pPr>
              <a:defRPr sz="1200" b="0">
                <a:solidFill>
                  <a:srgbClr val="00203F"/>
                </a:solidFill>
                <a:latin typeface="Raleway" panose="020B0003030101060003" pitchFamily="34" charset="0"/>
                <a:ea typeface="Source Serif Pro" panose="02040603050405020204" pitchFamily="18" charset="0"/>
              </a:defRPr>
            </a:lvl1pPr>
          </a:lstStyle>
          <a:p>
            <a:fld id="{2C4C086D-3293-42DE-87C0-F5C5068C4AAA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20" name="Pladsholder til tekst 19">
            <a:extLst>
              <a:ext uri="{FF2B5EF4-FFF2-40B4-BE49-F238E27FC236}">
                <a16:creationId xmlns:a16="http://schemas.microsoft.com/office/drawing/2014/main" id="{46D738A0-AC1A-4D2E-A7A8-C53D0AEECB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6034" y="6299948"/>
            <a:ext cx="3934983" cy="293129"/>
          </a:xfrm>
          <a:prstGeom prst="rect">
            <a:avLst/>
          </a:prstGeom>
          <a:ln>
            <a:noFill/>
          </a:ln>
          <a:effectLst/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rgbClr val="00203F"/>
                </a:solidFill>
                <a:latin typeface="Raleway" panose="020B0003030101060003" pitchFamily="34" charset="0"/>
              </a:defRPr>
            </a:lvl1pPr>
          </a:lstStyle>
          <a:p>
            <a:pPr lvl="0"/>
            <a:r>
              <a:rPr lang="da-DK" dirty="0"/>
              <a:t>Titel på organisation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48B87-77CF-4A35-B9FF-05D29D146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da-DK" dirty="0"/>
              <a:t>Titel	</a:t>
            </a:r>
            <a:endParaRPr lang="en-US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D60ADE7-75B1-4ECC-ACEE-9D92FE92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0B43E5F-E11C-410F-AE4F-B843A3C633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7" y="2105526"/>
            <a:ext cx="10571598" cy="3853264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a-DK" dirty="0"/>
              <a:t>Tekstfelt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48B87-77CF-4A35-B9FF-05D29D146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773" y="770021"/>
            <a:ext cx="5054575" cy="914399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a-DK" dirty="0"/>
              <a:t>Titel</a:t>
            </a:r>
            <a:endParaRPr lang="en-US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D60ADE7-75B1-4ECC-ACEE-9D92FE92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0B43E5F-E11C-410F-AE4F-B843A3C633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1913021"/>
            <a:ext cx="5045660" cy="446687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da-DK" dirty="0"/>
              <a:t>Tekstfelt</a:t>
            </a:r>
            <a:endParaRPr lang="en-US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FBB80E80-E457-4034-B1D5-5887C50CC8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7486" y="0"/>
            <a:ext cx="6104515" cy="6858000"/>
          </a:xfrm>
          <a:noFill/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da-DK" dirty="0"/>
              <a:t>   Indsæt billede 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3F">
            <a:alpha val="9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1287" y="1166784"/>
            <a:ext cx="10571998" cy="5525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29579" y="5958790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solidFill>
                  <a:srgbClr val="ADEFD1">
                    <a:alpha val="75000"/>
                  </a:srgbClr>
                </a:solidFill>
                <a:latin typeface="Raleway" panose="020B0003030101060003" pitchFamily="34" charset="0"/>
              </a:defRPr>
            </a:lvl1pPr>
          </a:lstStyle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BAC3D69-3D27-42B0-AC69-DCA764922C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40615" y="344496"/>
            <a:ext cx="2980391" cy="660087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91EF437F-5D01-4943-AE9C-FE7BA2E0ACE7}"/>
              </a:ext>
            </a:extLst>
          </p:cNvPr>
          <p:cNvSpPr txBox="1"/>
          <p:nvPr userDrawn="1"/>
        </p:nvSpPr>
        <p:spPr>
          <a:xfrm>
            <a:off x="801287" y="2189747"/>
            <a:ext cx="10087292" cy="316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4BBA920B-9F24-4ACE-BAD2-742D11FA2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287" y="204250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58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b="0" kern="1200">
          <a:solidFill>
            <a:srgbClr val="ADEFD1"/>
          </a:solidFill>
          <a:latin typeface="Raleway" panose="020B00030301010600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rgbClr val="ADEFD1"/>
        </a:buClr>
        <a:buFont typeface="Arial" panose="020B0604020202020204" pitchFamily="34" charset="0"/>
        <a:buChar char="•"/>
        <a:defRPr sz="2200" b="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ADEFD1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ADEFD1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ADEFD1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ADEFD1"/>
        </a:buClr>
        <a:buFont typeface="Arial" panose="020B0604020202020204" pitchFamily="34" charset="0"/>
        <a:buChar char="•"/>
        <a:defRPr lang="en-US" sz="1000" kern="1200" baseline="0" dirty="0" smtClean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9A42A-1755-0CFD-9C75-B5DEFA5FB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999" y="1807286"/>
            <a:ext cx="10572000" cy="933835"/>
          </a:xfrm>
        </p:spPr>
        <p:txBody>
          <a:bodyPr/>
          <a:lstStyle/>
          <a:p>
            <a:br>
              <a:rPr lang="da-DK" dirty="0"/>
            </a:br>
            <a:br>
              <a:rPr lang="da-DK" dirty="0"/>
            </a:br>
            <a:r>
              <a:rPr lang="da-DK" sz="4800" b="1" dirty="0"/>
              <a:t>Simulationsøvelse OSIKS</a:t>
            </a:r>
            <a:br>
              <a:rPr lang="da-DK" dirty="0"/>
            </a:b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45A9495-8BAE-B431-D069-6CE87A288B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v/ Teamet for intern uddannelse og læring</a:t>
            </a:r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486D1AD-9D4E-76EA-AEAF-196400FD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086D-3293-42DE-87C0-F5C5068C4AAA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4F62685-8523-F783-5864-01F376989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536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OSI</a:t>
            </a:r>
            <a:r>
              <a:rPr lang="da-DK" b="1" dirty="0"/>
              <a:t>K</a:t>
            </a:r>
            <a:r>
              <a:rPr lang="da-DK" dirty="0"/>
              <a:t>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87" y="2105526"/>
            <a:ext cx="10571598" cy="552500"/>
          </a:xfrm>
        </p:spPr>
        <p:txBody>
          <a:bodyPr/>
          <a:lstStyle/>
          <a:p>
            <a:r>
              <a:rPr lang="da-DK" dirty="0"/>
              <a:t>Kreds branden ind – hvordan og med hvilke værktøjer?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1A88607-B179-231B-15DC-2E1701F2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10" y="3044268"/>
            <a:ext cx="5663157" cy="300842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A5FBD92-3108-702A-42F8-BE5AD816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44268"/>
            <a:ext cx="5816690" cy="30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4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OSIK</a:t>
            </a:r>
            <a:r>
              <a:rPr lang="da-DK" b="1" dirty="0"/>
              <a:t>S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715" y="2105526"/>
            <a:ext cx="10571598" cy="780178"/>
          </a:xfrm>
        </p:spPr>
        <p:txBody>
          <a:bodyPr/>
          <a:lstStyle/>
          <a:p>
            <a:r>
              <a:rPr lang="da-DK" dirty="0"/>
              <a:t>Sluk branden ned! Hvordan, og hvad er du opmærksom på?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1A88607-B179-231B-15DC-2E1701F2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96" y="2682794"/>
            <a:ext cx="5663157" cy="300842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A5FBD92-3108-702A-42F8-BE5AD816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514" y="2682794"/>
            <a:ext cx="5816690" cy="30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2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Alarmmelding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/>
              <a:t>Røg fra garage, </a:t>
            </a:r>
            <a:r>
              <a:rPr lang="da-DK" dirty="0" err="1"/>
              <a:t>Grønnevej</a:t>
            </a:r>
            <a:r>
              <a:rPr lang="da-DK" dirty="0"/>
              <a:t> 245 </a:t>
            </a:r>
            <a:r>
              <a:rPr lang="da-DK" dirty="0" err="1"/>
              <a:t>udf</a:t>
            </a:r>
            <a:r>
              <a:rPr lang="da-DK" dirty="0"/>
              <a:t>., 2830 Virum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Beredskabet afgår med:</a:t>
            </a:r>
          </a:p>
          <a:p>
            <a:pPr marL="0" indent="0">
              <a:buNone/>
            </a:pPr>
            <a:r>
              <a:rPr lang="da-DK" dirty="0"/>
              <a:t>ISL-P1</a:t>
            </a:r>
          </a:p>
          <a:p>
            <a:pPr marL="0" indent="0">
              <a:buNone/>
            </a:pPr>
            <a:r>
              <a:rPr lang="da-DK" dirty="0"/>
              <a:t>M1, S1</a:t>
            </a:r>
          </a:p>
          <a:p>
            <a:pPr marL="0" indent="0">
              <a:buNone/>
            </a:pPr>
            <a:r>
              <a:rPr lang="da-DK" dirty="0"/>
              <a:t>M2, V1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Supplerende information fra vagtcentralen: </a:t>
            </a:r>
          </a:p>
          <a:p>
            <a:pPr marL="0" indent="0">
              <a:buNone/>
            </a:pPr>
            <a:r>
              <a:rPr lang="da-DK" dirty="0"/>
              <a:t>Vi har livestreaming igennem ude fra stedet, der er kraftig røgudvikling fra garage. Der er tale om sammenbyggede garager.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6795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Fremkørsel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Hvilket scenarie forventer du at møde?</a:t>
            </a:r>
          </a:p>
          <a:p>
            <a:endParaRPr lang="da-DK" dirty="0"/>
          </a:p>
          <a:p>
            <a:r>
              <a:rPr lang="da-DK" dirty="0"/>
              <a:t>Hvilke opgaver forventer du at skulle løse?</a:t>
            </a:r>
          </a:p>
          <a:p>
            <a:endParaRPr lang="da-DK" dirty="0"/>
          </a:p>
          <a:p>
            <a:r>
              <a:rPr lang="da-DK" dirty="0"/>
              <a:t>Hvilke værktøjer/slukningsmidler forventer du at skulle anvende? </a:t>
            </a:r>
          </a:p>
          <a:p>
            <a:endParaRPr lang="da-DK" dirty="0"/>
          </a:p>
          <a:p>
            <a:r>
              <a:rPr lang="da-DK" dirty="0"/>
              <a:t>Benytte relevante hjælpemidler til at støtte din situationsforståelse?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05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VIDEO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Simulation_OSIKS">
            <a:hlinkClick r:id="" action="ppaction://media"/>
            <a:extLst>
              <a:ext uri="{FF2B5EF4-FFF2-40B4-BE49-F238E27FC236}">
                <a16:creationId xmlns:a16="http://schemas.microsoft.com/office/drawing/2014/main" id="{B2998DB6-3738-E676-17B9-3FB46BD8A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Lav situationsbedømmelse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da-DK" dirty="0"/>
              <a:t>Mennesker og/eller dyr i fare?</a:t>
            </a:r>
          </a:p>
          <a:p>
            <a:pPr>
              <a:lnSpc>
                <a:spcPct val="200000"/>
              </a:lnSpc>
            </a:pPr>
            <a:r>
              <a:rPr lang="da-DK" dirty="0"/>
              <a:t>Hvor (lokalisering af skaden og udpegning af evt. fareområde)?</a:t>
            </a:r>
          </a:p>
          <a:p>
            <a:pPr>
              <a:lnSpc>
                <a:spcPct val="200000"/>
              </a:lnSpc>
            </a:pPr>
            <a:r>
              <a:rPr lang="da-DK" dirty="0"/>
              <a:t>Hvad (materiale, kategorisering af skaden – brand, redning, CBRN)?</a:t>
            </a:r>
          </a:p>
          <a:p>
            <a:pPr>
              <a:lnSpc>
                <a:spcPct val="200000"/>
              </a:lnSpc>
            </a:pPr>
            <a:r>
              <a:rPr lang="da-DK" dirty="0"/>
              <a:t>Hvorhen (skadeudvikling/udbredelse) </a:t>
            </a:r>
          </a:p>
          <a:p>
            <a:pPr>
              <a:lnSpc>
                <a:spcPct val="200000"/>
              </a:lnSpc>
            </a:pPr>
            <a:r>
              <a:rPr lang="da-DK" dirty="0"/>
              <a:t>Risikovurdering/særlige farer</a:t>
            </a:r>
          </a:p>
          <a:p>
            <a:pPr>
              <a:lnSpc>
                <a:spcPct val="200000"/>
              </a:lnSpc>
            </a:pPr>
            <a:r>
              <a:rPr lang="da-DK" dirty="0"/>
              <a:t>Adgangsveje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937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HL: Giv befaling til førsteindsats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a-DK" dirty="0"/>
              <a:t>Situation? 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Opgave? 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Udførsel?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0938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O</a:t>
            </a:r>
            <a:r>
              <a:rPr lang="da-DK" dirty="0"/>
              <a:t>SIKS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87" y="2105526"/>
            <a:ext cx="10571598" cy="1115346"/>
          </a:xfrm>
        </p:spPr>
        <p:txBody>
          <a:bodyPr/>
          <a:lstStyle/>
          <a:p>
            <a:r>
              <a:rPr lang="da-DK" dirty="0"/>
              <a:t>Opsøg branden – hvordan gør man det? 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1A88607-B179-231B-15DC-2E1701F2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1" y="2950367"/>
            <a:ext cx="5663157" cy="300842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A5FBD92-3108-702A-42F8-BE5AD816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50366"/>
            <a:ext cx="5816690" cy="30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</a:t>
            </a:r>
            <a:r>
              <a:rPr lang="da-DK" b="1" dirty="0"/>
              <a:t>S</a:t>
            </a:r>
            <a:r>
              <a:rPr lang="da-DK" dirty="0"/>
              <a:t>IKS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87" y="2105526"/>
            <a:ext cx="10571598" cy="1115346"/>
          </a:xfrm>
        </p:spPr>
        <p:txBody>
          <a:bodyPr/>
          <a:lstStyle/>
          <a:p>
            <a:r>
              <a:rPr lang="da-DK" dirty="0"/>
              <a:t>Stands branden – begrænsningslinje(r), hvor og hvordan?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1A88607-B179-231B-15DC-2E1701F2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1" y="2950367"/>
            <a:ext cx="5663157" cy="300842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A5FBD92-3108-702A-42F8-BE5AD816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50366"/>
            <a:ext cx="5816690" cy="30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8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ED91-451B-5EA3-021A-125D0769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</a:t>
            </a:r>
            <a:r>
              <a:rPr lang="da-DK" b="1" dirty="0"/>
              <a:t>I</a:t>
            </a:r>
            <a:r>
              <a:rPr lang="da-DK" dirty="0"/>
              <a:t>KS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CB56F77-BA8A-7F2F-9138-5CE32302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7334-1107-4599-9C87-2EBFAEB207D0}" type="datetime1">
              <a:rPr lang="da-DK" smtClean="0"/>
              <a:pPr/>
              <a:t>30-06-2022</a:t>
            </a:fld>
            <a:endParaRPr lang="en-US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901D72-F6CE-4F9E-51BA-A594F064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687" y="2105526"/>
            <a:ext cx="10571598" cy="552500"/>
          </a:xfrm>
        </p:spPr>
        <p:txBody>
          <a:bodyPr/>
          <a:lstStyle/>
          <a:p>
            <a:r>
              <a:rPr lang="da-DK" dirty="0"/>
              <a:t>Inspicer konstruktionen – byggeskik? 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F7FE942-EFF4-5AB5-1C33-DF918B207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1907" y="2957348"/>
            <a:ext cx="5548386" cy="300144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A5FBD92-3108-702A-42F8-BE5AD8163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50367"/>
            <a:ext cx="5816690" cy="3008423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197F3D48-CFC4-2B7D-4242-080AE7DC7E9C}"/>
              </a:ext>
            </a:extLst>
          </p:cNvPr>
          <p:cNvSpPr txBox="1"/>
          <p:nvPr/>
        </p:nvSpPr>
        <p:spPr>
          <a:xfrm>
            <a:off x="311906" y="5958790"/>
            <a:ext cx="4398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i="1" dirty="0"/>
              <a:t>Garage, der står åben længere nede af vejen. </a:t>
            </a:r>
          </a:p>
        </p:txBody>
      </p:sp>
    </p:spTree>
    <p:extLst>
      <p:ext uri="{BB962C8B-B14F-4D97-AF65-F5344CB8AC3E}">
        <p14:creationId xmlns:p14="http://schemas.microsoft.com/office/powerpoint/2010/main" val="1852040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dholdsslide">
  <a:themeElements>
    <a:clrScheme name="Værd at citer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Brugerdefineret 1">
      <a:majorFont>
        <a:latin typeface="Raleway"/>
        <a:ea typeface=""/>
        <a:cs typeface=""/>
      </a:majorFont>
      <a:minorFont>
        <a:latin typeface="Source Serif Pro"/>
        <a:ea typeface=""/>
        <a:cs typeface=""/>
      </a:minorFont>
    </a:fontScheme>
    <a:fmtScheme name="Værd at citer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ACC94B39FA164185DCC0425E6067C7" ma:contentTypeVersion="12" ma:contentTypeDescription="Opret et nyt dokument." ma:contentTypeScope="" ma:versionID="9ed5841b8cae56afe99c3d2e065d6ac0">
  <xsd:schema xmlns:xsd="http://www.w3.org/2001/XMLSchema" xmlns:xs="http://www.w3.org/2001/XMLSchema" xmlns:p="http://schemas.microsoft.com/office/2006/metadata/properties" xmlns:ns2="a279baf8-7c2d-4b41-9e66-f32bafeca58b" xmlns:ns3="ff9d5d3f-761b-4081-a571-7bb0d8aac644" targetNamespace="http://schemas.microsoft.com/office/2006/metadata/properties" ma:root="true" ma:fieldsID="a1a01306d66cdc1d7f48e45f2fc36e03" ns2:_="" ns3:_="">
    <xsd:import namespace="a279baf8-7c2d-4b41-9e66-f32bafeca58b"/>
    <xsd:import namespace="ff9d5d3f-761b-4081-a571-7bb0d8aac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9baf8-7c2d-4b41-9e66-f32bafeca5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d5d3f-761b-4081-a571-7bb0d8aac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DA1520-6B9E-45FA-B040-168E9EDE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79baf8-7c2d-4b41-9e66-f32bafeca58b"/>
    <ds:schemaRef ds:uri="ff9d5d3f-761b-4081-a571-7bb0d8aac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5D9295-8C4C-4643-9434-A4671D4E10F7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b6a1b8f5-5c61-4523-a7d2-4e8639a133ca"/>
    <ds:schemaRef ds:uri="d3fcbb54-efe9-4023-b0f8-47441465a029"/>
  </ds:schemaRefs>
</ds:datastoreItem>
</file>

<file path=customXml/itemProps3.xml><?xml version="1.0" encoding="utf-8"?>
<ds:datastoreItem xmlns:ds="http://schemas.openxmlformats.org/officeDocument/2006/customXml" ds:itemID="{7BE5A2DB-6C06-4276-9156-6DF49B839E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</TotalTime>
  <Words>230</Words>
  <Application>Microsoft Office PowerPoint</Application>
  <PresentationFormat>Widescreen</PresentationFormat>
  <Paragraphs>56</Paragraphs>
  <Slides>11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7" baseType="lpstr">
      <vt:lpstr>Arial</vt:lpstr>
      <vt:lpstr>Calibri</vt:lpstr>
      <vt:lpstr>Raleway</vt:lpstr>
      <vt:lpstr>Source Serif Pro</vt:lpstr>
      <vt:lpstr>Wingdings 2</vt:lpstr>
      <vt:lpstr>Indholdsslide</vt:lpstr>
      <vt:lpstr>  Simulationsøvelse OSIKS </vt:lpstr>
      <vt:lpstr>Alarmmelding</vt:lpstr>
      <vt:lpstr>Fremkørsel</vt:lpstr>
      <vt:lpstr>VIDEO</vt:lpstr>
      <vt:lpstr>Lav situationsbedømmelse</vt:lpstr>
      <vt:lpstr>HL: Giv befaling til førsteindsats</vt:lpstr>
      <vt:lpstr>OSIKS</vt:lpstr>
      <vt:lpstr>OSIKS</vt:lpstr>
      <vt:lpstr>OSIKS</vt:lpstr>
      <vt:lpstr>OSIKS</vt:lpstr>
      <vt:lpstr>OSIKS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Troels Peter Mourits Jensen</dc:creator>
  <cp:lastModifiedBy>Christina Rytter Allerup</cp:lastModifiedBy>
  <cp:revision>12</cp:revision>
  <dcterms:created xsi:type="dcterms:W3CDTF">2021-02-22T11:31:18Z</dcterms:created>
  <dcterms:modified xsi:type="dcterms:W3CDTF">2022-06-30T09:20:16Z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0x0101001FACC94B39FA164185DCC0425E6067C7</vt:lpwstr>
  </property>
</Properties>
</file>