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7" r:id="rId4"/>
  </p:sldMasterIdLst>
  <p:notesMasterIdLst>
    <p:notesMasterId r:id="rId47"/>
  </p:notesMasterIdLst>
  <p:handoutMasterIdLst>
    <p:handoutMasterId r:id="rId48"/>
  </p:handoutMasterIdLst>
  <p:sldIdLst>
    <p:sldId id="256" r:id="rId5"/>
    <p:sldId id="299" r:id="rId6"/>
    <p:sldId id="305" r:id="rId7"/>
    <p:sldId id="306" r:id="rId8"/>
    <p:sldId id="307" r:id="rId9"/>
    <p:sldId id="308" r:id="rId10"/>
    <p:sldId id="309" r:id="rId11"/>
    <p:sldId id="328" r:id="rId12"/>
    <p:sldId id="365" r:id="rId13"/>
    <p:sldId id="366" r:id="rId14"/>
    <p:sldId id="320" r:id="rId15"/>
    <p:sldId id="330" r:id="rId16"/>
    <p:sldId id="331" r:id="rId17"/>
    <p:sldId id="322" r:id="rId18"/>
    <p:sldId id="321" r:id="rId19"/>
    <p:sldId id="324" r:id="rId20"/>
    <p:sldId id="332" r:id="rId21"/>
    <p:sldId id="333" r:id="rId22"/>
    <p:sldId id="337" r:id="rId23"/>
    <p:sldId id="339" r:id="rId24"/>
    <p:sldId id="325" r:id="rId25"/>
    <p:sldId id="340" r:id="rId26"/>
    <p:sldId id="351" r:id="rId27"/>
    <p:sldId id="341" r:id="rId28"/>
    <p:sldId id="346" r:id="rId29"/>
    <p:sldId id="342" r:id="rId30"/>
    <p:sldId id="348" r:id="rId31"/>
    <p:sldId id="326" r:id="rId32"/>
    <p:sldId id="327" r:id="rId33"/>
    <p:sldId id="317" r:id="rId34"/>
    <p:sldId id="352" r:id="rId35"/>
    <p:sldId id="353" r:id="rId36"/>
    <p:sldId id="357" r:id="rId37"/>
    <p:sldId id="356" r:id="rId38"/>
    <p:sldId id="354" r:id="rId39"/>
    <p:sldId id="355" r:id="rId40"/>
    <p:sldId id="358" r:id="rId41"/>
    <p:sldId id="359" r:id="rId42"/>
    <p:sldId id="360" r:id="rId43"/>
    <p:sldId id="362" r:id="rId44"/>
    <p:sldId id="363" r:id="rId45"/>
    <p:sldId id="36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EFD1"/>
    <a:srgbClr val="00203F"/>
    <a:srgbClr val="0E3A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5BA0374-6BFD-4F92-80A0-B23EE53A47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a:extLst>
              <a:ext uri="{FF2B5EF4-FFF2-40B4-BE49-F238E27FC236}">
                <a16:creationId xmlns:a16="http://schemas.microsoft.com/office/drawing/2014/main" id="{0C0A148C-E0D8-4D25-A771-FC1AF7826F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BCADB0-2AE7-48F0-A76A-EB168A0C4EB9}" type="datetime2">
              <a:rPr lang="da-DK" smtClean="0"/>
              <a:t>9. september 2021</a:t>
            </a:fld>
            <a:endParaRPr lang="en-US"/>
          </a:p>
        </p:txBody>
      </p:sp>
      <p:sp>
        <p:nvSpPr>
          <p:cNvPr id="4" name="Pladsholder til sidefod 3">
            <a:extLst>
              <a:ext uri="{FF2B5EF4-FFF2-40B4-BE49-F238E27FC236}">
                <a16:creationId xmlns:a16="http://schemas.microsoft.com/office/drawing/2014/main" id="{7FC7BEAF-50DC-414C-9E76-9C3492641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Pladsholder til slidenummer 4">
            <a:extLst>
              <a:ext uri="{FF2B5EF4-FFF2-40B4-BE49-F238E27FC236}">
                <a16:creationId xmlns:a16="http://schemas.microsoft.com/office/drawing/2014/main" id="{19368CBC-804E-47E6-B11D-ED03FA484A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51F3D2-8401-42D3-8D82-A499F6CE26C2}" type="slidenum">
              <a:rPr lang="en-US" smtClean="0"/>
              <a:t>‹nr.›</a:t>
            </a:fld>
            <a:endParaRPr lang="en-US"/>
          </a:p>
        </p:txBody>
      </p:sp>
    </p:spTree>
    <p:extLst>
      <p:ext uri="{BB962C8B-B14F-4D97-AF65-F5344CB8AC3E}">
        <p14:creationId xmlns:p14="http://schemas.microsoft.com/office/powerpoint/2010/main" val="424998841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76105-AAEE-4F40-BA5B-B87D3DE1DF12}" type="datetime2">
              <a:rPr lang="da-DK" smtClean="0"/>
              <a:t>9. september 2021</a:t>
            </a:fld>
            <a:endParaRPr lang="en-US"/>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DFBE5-3EFB-4A6D-BA48-375693567ECC}" type="slidenum">
              <a:rPr lang="en-US" smtClean="0"/>
              <a:t>‹nr.›</a:t>
            </a:fld>
            <a:endParaRPr lang="en-US"/>
          </a:p>
        </p:txBody>
      </p:sp>
    </p:spTree>
    <p:extLst>
      <p:ext uri="{BB962C8B-B14F-4D97-AF65-F5344CB8AC3E}">
        <p14:creationId xmlns:p14="http://schemas.microsoft.com/office/powerpoint/2010/main" val="205153772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Termisk</a:t>
            </a:r>
            <a:r>
              <a:rPr lang="da-DK" baseline="0" dirty="0"/>
              <a:t> udluftning er kendt tilbage fra G. Haurum, vores taktik derimod på Bagsværd Hovedgade var at holde konstruktionen så lukket som muligt.</a:t>
            </a:r>
            <a:endParaRPr lang="da-DK" dirty="0"/>
          </a:p>
        </p:txBody>
      </p:sp>
      <p:sp>
        <p:nvSpPr>
          <p:cNvPr id="4" name="Pladsholder til slidenummer 3"/>
          <p:cNvSpPr>
            <a:spLocks noGrp="1"/>
          </p:cNvSpPr>
          <p:nvPr>
            <p:ph type="sldNum" sz="quarter" idx="10"/>
          </p:nvPr>
        </p:nvSpPr>
        <p:spPr/>
        <p:txBody>
          <a:bodyPr/>
          <a:lstStyle/>
          <a:p>
            <a:fld id="{62088421-254D-4EAD-883C-AA954925527C}" type="slidenum">
              <a:rPr lang="da-DK" smtClean="0"/>
              <a:t>2</a:t>
            </a:fld>
            <a:endParaRPr lang="da-DK"/>
          </a:p>
        </p:txBody>
      </p:sp>
    </p:spTree>
    <p:extLst>
      <p:ext uri="{BB962C8B-B14F-4D97-AF65-F5344CB8AC3E}">
        <p14:creationId xmlns:p14="http://schemas.microsoft.com/office/powerpoint/2010/main" val="323312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Tja,</a:t>
            </a:r>
            <a:r>
              <a:rPr lang="da-DK" baseline="0" dirty="0"/>
              <a:t> billedet taler for sig selv…</a:t>
            </a:r>
            <a:endParaRPr lang="da-DK" dirty="0"/>
          </a:p>
        </p:txBody>
      </p:sp>
      <p:sp>
        <p:nvSpPr>
          <p:cNvPr id="4" name="Pladsholder til slidenummer 3"/>
          <p:cNvSpPr>
            <a:spLocks noGrp="1"/>
          </p:cNvSpPr>
          <p:nvPr>
            <p:ph type="sldNum" sz="quarter" idx="10"/>
          </p:nvPr>
        </p:nvSpPr>
        <p:spPr/>
        <p:txBody>
          <a:bodyPr/>
          <a:lstStyle/>
          <a:p>
            <a:fld id="{62088421-254D-4EAD-883C-AA954925527C}" type="slidenum">
              <a:rPr lang="da-DK" smtClean="0"/>
              <a:t>7</a:t>
            </a:fld>
            <a:endParaRPr lang="da-DK"/>
          </a:p>
        </p:txBody>
      </p:sp>
    </p:spTree>
    <p:extLst>
      <p:ext uri="{BB962C8B-B14F-4D97-AF65-F5344CB8AC3E}">
        <p14:creationId xmlns:p14="http://schemas.microsoft.com/office/powerpoint/2010/main" val="77371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2088421-254D-4EAD-883C-AA954925527C}" type="slidenum">
              <a:rPr lang="da-DK" smtClean="0"/>
              <a:t>10</a:t>
            </a:fld>
            <a:endParaRPr lang="da-DK"/>
          </a:p>
        </p:txBody>
      </p:sp>
    </p:spTree>
    <p:extLst>
      <p:ext uri="{BB962C8B-B14F-4D97-AF65-F5344CB8AC3E}">
        <p14:creationId xmlns:p14="http://schemas.microsoft.com/office/powerpoint/2010/main" val="63580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Disclaimer</a:t>
            </a:r>
            <a:r>
              <a:rPr lang="da-DK" dirty="0"/>
              <a:t>,</a:t>
            </a:r>
            <a:r>
              <a:rPr lang="da-DK" baseline="0" dirty="0"/>
              <a:t> OSIKS passer ikke ind på alle typer af tagbrande. </a:t>
            </a:r>
            <a:endParaRPr lang="da-DK" dirty="0"/>
          </a:p>
        </p:txBody>
      </p:sp>
      <p:sp>
        <p:nvSpPr>
          <p:cNvPr id="4" name="Pladsholder til slidenummer 3"/>
          <p:cNvSpPr>
            <a:spLocks noGrp="1"/>
          </p:cNvSpPr>
          <p:nvPr>
            <p:ph type="sldNum" sz="quarter" idx="10"/>
          </p:nvPr>
        </p:nvSpPr>
        <p:spPr/>
        <p:txBody>
          <a:bodyPr/>
          <a:lstStyle/>
          <a:p>
            <a:fld id="{62088421-254D-4EAD-883C-AA954925527C}" type="slidenum">
              <a:rPr lang="da-DK" smtClean="0"/>
              <a:t>11</a:t>
            </a:fld>
            <a:endParaRPr lang="da-DK"/>
          </a:p>
        </p:txBody>
      </p:sp>
    </p:spTree>
    <p:extLst>
      <p:ext uri="{BB962C8B-B14F-4D97-AF65-F5344CB8AC3E}">
        <p14:creationId xmlns:p14="http://schemas.microsoft.com/office/powerpoint/2010/main" val="244532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Skadestedsevaluering</a:t>
            </a:r>
            <a:r>
              <a:rPr lang="da-DK" baseline="0" dirty="0"/>
              <a:t> - Poppelhegnet</a:t>
            </a:r>
            <a:endParaRPr lang="da-DK" dirty="0"/>
          </a:p>
        </p:txBody>
      </p:sp>
      <p:sp>
        <p:nvSpPr>
          <p:cNvPr id="4" name="Pladsholder til slidenummer 3"/>
          <p:cNvSpPr>
            <a:spLocks noGrp="1"/>
          </p:cNvSpPr>
          <p:nvPr>
            <p:ph type="sldNum" sz="quarter" idx="10"/>
          </p:nvPr>
        </p:nvSpPr>
        <p:spPr/>
        <p:txBody>
          <a:bodyPr/>
          <a:lstStyle/>
          <a:p>
            <a:fld id="{62088421-254D-4EAD-883C-AA954925527C}" type="slidenum">
              <a:rPr lang="da-DK" smtClean="0"/>
              <a:t>12</a:t>
            </a:fld>
            <a:endParaRPr lang="da-DK"/>
          </a:p>
        </p:txBody>
      </p:sp>
    </p:spTree>
    <p:extLst>
      <p:ext uri="{BB962C8B-B14F-4D97-AF65-F5344CB8AC3E}">
        <p14:creationId xmlns:p14="http://schemas.microsoft.com/office/powerpoint/2010/main" val="303553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Skadestedsevaluering - Melagervej</a:t>
            </a:r>
          </a:p>
        </p:txBody>
      </p:sp>
      <p:sp>
        <p:nvSpPr>
          <p:cNvPr id="4" name="Pladsholder til slidenummer 3"/>
          <p:cNvSpPr>
            <a:spLocks noGrp="1"/>
          </p:cNvSpPr>
          <p:nvPr>
            <p:ph type="sldNum" sz="quarter" idx="10"/>
          </p:nvPr>
        </p:nvSpPr>
        <p:spPr/>
        <p:txBody>
          <a:bodyPr/>
          <a:lstStyle/>
          <a:p>
            <a:fld id="{62088421-254D-4EAD-883C-AA954925527C}" type="slidenum">
              <a:rPr lang="da-DK" smtClean="0"/>
              <a:t>13</a:t>
            </a:fld>
            <a:endParaRPr lang="da-DK"/>
          </a:p>
        </p:txBody>
      </p:sp>
    </p:spTree>
    <p:extLst>
      <p:ext uri="{BB962C8B-B14F-4D97-AF65-F5344CB8AC3E}">
        <p14:creationId xmlns:p14="http://schemas.microsoft.com/office/powerpoint/2010/main" val="308416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rgbClr val="ADEFD1"/>
        </a:solidFill>
        <a:effectLst/>
      </p:bgPr>
    </p:bg>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0203F"/>
          </a:solidFill>
          <a:ln w="38100">
            <a:noFill/>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ctrTitle" hasCustomPrompt="1"/>
          </p:nvPr>
        </p:nvSpPr>
        <p:spPr>
          <a:xfrm>
            <a:off x="809999" y="2131819"/>
            <a:ext cx="10572000" cy="933835"/>
          </a:xfrm>
          <a:noFill/>
          <a:ln>
            <a:solidFill>
              <a:schemeClr val="tx1"/>
            </a:solidFill>
          </a:ln>
        </p:spPr>
        <p:txBody>
          <a:bodyPr anchor="ctr"/>
          <a:lstStyle>
            <a:lvl1pPr algn="l">
              <a:defRPr sz="4800" b="0">
                <a:latin typeface="+mj-lt"/>
                <a:ea typeface="Source Serif Pro" panose="02040603050405020204" pitchFamily="18" charset="0"/>
              </a:defRPr>
            </a:lvl1pPr>
          </a:lstStyle>
          <a:p>
            <a:r>
              <a:rPr lang="da-DK" dirty="0"/>
              <a:t>Indsæt PPT-titel her</a:t>
            </a:r>
            <a:endParaRPr lang="en-US" dirty="0"/>
          </a:p>
        </p:txBody>
      </p:sp>
      <p:sp>
        <p:nvSpPr>
          <p:cNvPr id="3" name="Subtitle 2"/>
          <p:cNvSpPr>
            <a:spLocks noGrp="1"/>
          </p:cNvSpPr>
          <p:nvPr>
            <p:ph type="subTitle" idx="1" hasCustomPrompt="1"/>
          </p:nvPr>
        </p:nvSpPr>
        <p:spPr>
          <a:xfrm>
            <a:off x="809999" y="5579459"/>
            <a:ext cx="10572000" cy="434974"/>
          </a:xfrm>
          <a:prstGeom prst="rect">
            <a:avLst/>
          </a:prstGeom>
          <a:effectLst/>
        </p:spPr>
        <p:txBody>
          <a:bodyPr anchor="ctr">
            <a:noAutofit/>
          </a:bodyPr>
          <a:lstStyle>
            <a:lvl1pPr marL="0" indent="0" algn="l">
              <a:buNone/>
              <a:defRPr sz="2800">
                <a:solidFill>
                  <a:srgbClr val="00203F"/>
                </a:solidFill>
                <a:latin typeface="Raleway" panose="020B00030301010600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Indsæt beskrivende undertitel her</a:t>
            </a:r>
            <a:endParaRPr lang="en-US" dirty="0"/>
          </a:p>
        </p:txBody>
      </p:sp>
      <p:sp>
        <p:nvSpPr>
          <p:cNvPr id="4" name="Date Placeholder 3"/>
          <p:cNvSpPr>
            <a:spLocks noGrp="1"/>
          </p:cNvSpPr>
          <p:nvPr>
            <p:ph type="dt" sz="half" idx="10"/>
          </p:nvPr>
        </p:nvSpPr>
        <p:spPr>
          <a:xfrm>
            <a:off x="9761017" y="6210679"/>
            <a:ext cx="1620982" cy="365125"/>
          </a:xfrm>
        </p:spPr>
        <p:txBody>
          <a:bodyPr/>
          <a:lstStyle>
            <a:lvl1pPr>
              <a:defRPr sz="1200" b="0">
                <a:solidFill>
                  <a:srgbClr val="00203F"/>
                </a:solidFill>
                <a:latin typeface="Raleway" panose="020B0003030101060003" pitchFamily="34" charset="0"/>
                <a:ea typeface="Source Serif Pro" panose="02040603050405020204" pitchFamily="18" charset="0"/>
              </a:defRPr>
            </a:lvl1pPr>
          </a:lstStyle>
          <a:p>
            <a:fld id="{2C4C086D-3293-42DE-87C0-F5C5068C4AAA}" type="datetime1">
              <a:rPr lang="da-DK" smtClean="0"/>
              <a:pPr/>
              <a:t>09-09-2021</a:t>
            </a:fld>
            <a:endParaRPr lang="en-US" dirty="0"/>
          </a:p>
        </p:txBody>
      </p:sp>
      <p:sp>
        <p:nvSpPr>
          <p:cNvPr id="20" name="Pladsholder til tekst 19">
            <a:extLst>
              <a:ext uri="{FF2B5EF4-FFF2-40B4-BE49-F238E27FC236}">
                <a16:creationId xmlns:a16="http://schemas.microsoft.com/office/drawing/2014/main" id="{46D738A0-AC1A-4D2E-A7A8-C53D0AEECB17}"/>
              </a:ext>
            </a:extLst>
          </p:cNvPr>
          <p:cNvSpPr>
            <a:spLocks noGrp="1"/>
          </p:cNvSpPr>
          <p:nvPr>
            <p:ph type="body" sz="quarter" idx="11" hasCustomPrompt="1"/>
          </p:nvPr>
        </p:nvSpPr>
        <p:spPr>
          <a:xfrm>
            <a:off x="5826034" y="6299948"/>
            <a:ext cx="3934983" cy="293129"/>
          </a:xfrm>
          <a:prstGeom prst="rect">
            <a:avLst/>
          </a:prstGeom>
          <a:ln>
            <a:noFill/>
          </a:ln>
          <a:effectLst/>
        </p:spPr>
        <p:txBody>
          <a:bodyPr>
            <a:normAutofit/>
          </a:bodyPr>
          <a:lstStyle>
            <a:lvl1pPr marL="0" indent="0" algn="r">
              <a:spcBef>
                <a:spcPts val="0"/>
              </a:spcBef>
              <a:buNone/>
              <a:defRPr sz="1200">
                <a:solidFill>
                  <a:srgbClr val="00203F"/>
                </a:solidFill>
                <a:latin typeface="Raleway" panose="020B0003030101060003" pitchFamily="34" charset="0"/>
              </a:defRPr>
            </a:lvl1pPr>
          </a:lstStyle>
          <a:p>
            <a:pPr lvl="0"/>
            <a:r>
              <a:rPr lang="da-DK" dirty="0"/>
              <a:t>Titel på organisation</a:t>
            </a:r>
            <a:endParaRPr lang="en-US" dirty="0"/>
          </a:p>
        </p:txBody>
      </p:sp>
    </p:spTree>
    <p:extLst>
      <p:ext uri="{BB962C8B-B14F-4D97-AF65-F5344CB8AC3E}">
        <p14:creationId xmlns:p14="http://schemas.microsoft.com/office/powerpoint/2010/main" val="27314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48B87-77CF-4A35-B9FF-05D29D146A42}"/>
              </a:ext>
            </a:extLst>
          </p:cNvPr>
          <p:cNvSpPr>
            <a:spLocks noGrp="1"/>
          </p:cNvSpPr>
          <p:nvPr>
            <p:ph type="title" hasCustomPrompt="1"/>
          </p:nvPr>
        </p:nvSpPr>
        <p:spPr/>
        <p:txBody>
          <a:bodyPr anchor="ctr"/>
          <a:lstStyle>
            <a:lvl1pPr>
              <a:defRPr/>
            </a:lvl1pPr>
          </a:lstStyle>
          <a:p>
            <a:r>
              <a:rPr lang="da-DK" dirty="0"/>
              <a:t>Titel	</a:t>
            </a:r>
            <a:endParaRPr lang="en-US" dirty="0"/>
          </a:p>
        </p:txBody>
      </p:sp>
      <p:sp>
        <p:nvSpPr>
          <p:cNvPr id="3" name="Pladsholder til dato 2">
            <a:extLst>
              <a:ext uri="{FF2B5EF4-FFF2-40B4-BE49-F238E27FC236}">
                <a16:creationId xmlns:a16="http://schemas.microsoft.com/office/drawing/2014/main" id="{ED60ADE7-75B1-4ECC-ACEE-9D92FE921F1D}"/>
              </a:ext>
            </a:extLst>
          </p:cNvPr>
          <p:cNvSpPr>
            <a:spLocks noGrp="1"/>
          </p:cNvSpPr>
          <p:nvPr>
            <p:ph type="dt" sz="half" idx="10"/>
          </p:nvPr>
        </p:nvSpPr>
        <p:spPr/>
        <p:txBody>
          <a:bodyPr/>
          <a:lstStyle/>
          <a:p>
            <a:fld id="{EB0B7334-1107-4599-9C87-2EBFAEB207D0}" type="datetime1">
              <a:rPr lang="da-DK" smtClean="0"/>
              <a:pPr/>
              <a:t>09-09-2021</a:t>
            </a:fld>
            <a:endParaRPr lang="en-US" dirty="0"/>
          </a:p>
        </p:txBody>
      </p:sp>
      <p:sp>
        <p:nvSpPr>
          <p:cNvPr id="6" name="Pladsholder til tekst 5">
            <a:extLst>
              <a:ext uri="{FF2B5EF4-FFF2-40B4-BE49-F238E27FC236}">
                <a16:creationId xmlns:a16="http://schemas.microsoft.com/office/drawing/2014/main" id="{70B43E5F-E11C-410F-AE4F-B843A3C633E5}"/>
              </a:ext>
            </a:extLst>
          </p:cNvPr>
          <p:cNvSpPr>
            <a:spLocks noGrp="1"/>
          </p:cNvSpPr>
          <p:nvPr>
            <p:ph type="body" sz="quarter" idx="11" hasCustomPrompt="1"/>
          </p:nvPr>
        </p:nvSpPr>
        <p:spPr>
          <a:xfrm>
            <a:off x="801687" y="2105526"/>
            <a:ext cx="10571598" cy="3853264"/>
          </a:xfrm>
        </p:spPr>
        <p:txBody>
          <a:bodyPr/>
          <a:lstStyle>
            <a:lvl1pPr>
              <a:defRPr b="0"/>
            </a:lvl1pPr>
          </a:lstStyle>
          <a:p>
            <a:pPr lvl="0"/>
            <a:r>
              <a:rPr lang="da-DK" dirty="0"/>
              <a:t>Tekstfelt</a:t>
            </a:r>
            <a:endParaRPr lang="en-US" dirty="0"/>
          </a:p>
        </p:txBody>
      </p:sp>
    </p:spTree>
    <p:extLst>
      <p:ext uri="{BB962C8B-B14F-4D97-AF65-F5344CB8AC3E}">
        <p14:creationId xmlns:p14="http://schemas.microsoft.com/office/powerpoint/2010/main" val="108670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led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48B87-77CF-4A35-B9FF-05D29D146A42}"/>
              </a:ext>
            </a:extLst>
          </p:cNvPr>
          <p:cNvSpPr>
            <a:spLocks noGrp="1"/>
          </p:cNvSpPr>
          <p:nvPr>
            <p:ph type="title" hasCustomPrompt="1"/>
          </p:nvPr>
        </p:nvSpPr>
        <p:spPr>
          <a:xfrm>
            <a:off x="792773" y="770021"/>
            <a:ext cx="5054575" cy="914399"/>
          </a:xfrm>
        </p:spPr>
        <p:txBody>
          <a:bodyPr anchor="ctr"/>
          <a:lstStyle>
            <a:lvl1pPr>
              <a:defRPr/>
            </a:lvl1pPr>
          </a:lstStyle>
          <a:p>
            <a:r>
              <a:rPr lang="da-DK" dirty="0"/>
              <a:t>Titel</a:t>
            </a:r>
            <a:endParaRPr lang="en-US" dirty="0"/>
          </a:p>
        </p:txBody>
      </p:sp>
      <p:sp>
        <p:nvSpPr>
          <p:cNvPr id="3" name="Pladsholder til dato 2">
            <a:extLst>
              <a:ext uri="{FF2B5EF4-FFF2-40B4-BE49-F238E27FC236}">
                <a16:creationId xmlns:a16="http://schemas.microsoft.com/office/drawing/2014/main" id="{ED60ADE7-75B1-4ECC-ACEE-9D92FE921F1D}"/>
              </a:ext>
            </a:extLst>
          </p:cNvPr>
          <p:cNvSpPr>
            <a:spLocks noGrp="1"/>
          </p:cNvSpPr>
          <p:nvPr>
            <p:ph type="dt" sz="half" idx="10"/>
          </p:nvPr>
        </p:nvSpPr>
        <p:spPr/>
        <p:txBody>
          <a:bodyPr/>
          <a:lstStyle/>
          <a:p>
            <a:fld id="{EB0B7334-1107-4599-9C87-2EBFAEB207D0}" type="datetime1">
              <a:rPr lang="da-DK" smtClean="0"/>
              <a:pPr/>
              <a:t>09-09-2021</a:t>
            </a:fld>
            <a:endParaRPr lang="en-US" dirty="0"/>
          </a:p>
        </p:txBody>
      </p:sp>
      <p:sp>
        <p:nvSpPr>
          <p:cNvPr id="6" name="Pladsholder til tekst 5">
            <a:extLst>
              <a:ext uri="{FF2B5EF4-FFF2-40B4-BE49-F238E27FC236}">
                <a16:creationId xmlns:a16="http://schemas.microsoft.com/office/drawing/2014/main" id="{70B43E5F-E11C-410F-AE4F-B843A3C633E5}"/>
              </a:ext>
            </a:extLst>
          </p:cNvPr>
          <p:cNvSpPr>
            <a:spLocks noGrp="1"/>
          </p:cNvSpPr>
          <p:nvPr>
            <p:ph type="body" sz="quarter" idx="11" hasCustomPrompt="1"/>
          </p:nvPr>
        </p:nvSpPr>
        <p:spPr>
          <a:xfrm>
            <a:off x="801688" y="1913021"/>
            <a:ext cx="5045660" cy="4466873"/>
          </a:xfrm>
        </p:spPr>
        <p:txBody>
          <a:bodyPr/>
          <a:lstStyle>
            <a:lvl1pPr marL="342900" indent="-342900">
              <a:buFont typeface="Arial" panose="020B0604020202020204" pitchFamily="34" charset="0"/>
              <a:buChar char="•"/>
              <a:defRPr/>
            </a:lvl1pPr>
          </a:lstStyle>
          <a:p>
            <a:pPr lvl="0"/>
            <a:r>
              <a:rPr lang="da-DK" dirty="0"/>
              <a:t>Tekstfelt</a:t>
            </a:r>
            <a:endParaRPr lang="en-US" dirty="0"/>
          </a:p>
        </p:txBody>
      </p:sp>
      <p:sp>
        <p:nvSpPr>
          <p:cNvPr id="5" name="Pladsholder til billede 4">
            <a:extLst>
              <a:ext uri="{FF2B5EF4-FFF2-40B4-BE49-F238E27FC236}">
                <a16:creationId xmlns:a16="http://schemas.microsoft.com/office/drawing/2014/main" id="{FBB80E80-E457-4034-B1D5-5887C50CC8C3}"/>
              </a:ext>
            </a:extLst>
          </p:cNvPr>
          <p:cNvSpPr>
            <a:spLocks noGrp="1"/>
          </p:cNvSpPr>
          <p:nvPr>
            <p:ph type="pic" sz="quarter" idx="12" hasCustomPrompt="1"/>
          </p:nvPr>
        </p:nvSpPr>
        <p:spPr>
          <a:xfrm>
            <a:off x="6087486" y="0"/>
            <a:ext cx="6104515" cy="6858000"/>
          </a:xfrm>
          <a:noFill/>
        </p:spPr>
        <p:txBody>
          <a:bodyPr anchor="ctr"/>
          <a:lstStyle>
            <a:lvl1pPr marL="0" indent="0">
              <a:buNone/>
              <a:defRPr/>
            </a:lvl1pPr>
          </a:lstStyle>
          <a:p>
            <a:r>
              <a:rPr lang="da-DK" dirty="0"/>
              <a:t>   Indsæt billede her</a:t>
            </a:r>
            <a:endParaRPr lang="en-US" dirty="0"/>
          </a:p>
        </p:txBody>
      </p:sp>
    </p:spTree>
    <p:extLst>
      <p:ext uri="{BB962C8B-B14F-4D97-AF65-F5344CB8AC3E}">
        <p14:creationId xmlns:p14="http://schemas.microsoft.com/office/powerpoint/2010/main" val="124741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440001" y="864001"/>
            <a:ext cx="9021233" cy="898525"/>
          </a:xfrm>
        </p:spPr>
        <p:txBody>
          <a:bodyPr/>
          <a:lstStyle/>
          <a:p>
            <a:r>
              <a:rPr lang="da-DK"/>
              <a:t>Klik for at redigere i master</a:t>
            </a:r>
            <a:endParaRPr lang="da-DK" dirty="0"/>
          </a:p>
        </p:txBody>
      </p:sp>
      <p:sp>
        <p:nvSpPr>
          <p:cNvPr id="3" name="Pladsholder til indhold 2"/>
          <p:cNvSpPr>
            <a:spLocks noGrp="1"/>
          </p:cNvSpPr>
          <p:nvPr>
            <p:ph idx="1"/>
          </p:nvPr>
        </p:nvSpPr>
        <p:spPr>
          <a:xfrm>
            <a:off x="1440000" y="1814400"/>
            <a:ext cx="9019117" cy="4259263"/>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diasnummer 5"/>
          <p:cNvSpPr>
            <a:spLocks noGrp="1"/>
          </p:cNvSpPr>
          <p:nvPr>
            <p:ph type="sldNum" sz="quarter" idx="4"/>
          </p:nvPr>
        </p:nvSpPr>
        <p:spPr>
          <a:xfrm>
            <a:off x="2387104" y="6492876"/>
            <a:ext cx="1116608" cy="365125"/>
          </a:xfrm>
          <a:prstGeom prst="rect">
            <a:avLst/>
          </a:prstGeom>
        </p:spPr>
        <p:txBody>
          <a:bodyPr/>
          <a:lstStyle>
            <a:lvl1pPr algn="l">
              <a:defRPr sz="960">
                <a:latin typeface="Verdana" pitchFamily="34" charset="0"/>
                <a:ea typeface="Verdana" pitchFamily="34" charset="0"/>
                <a:cs typeface="Verdana" pitchFamily="34" charset="0"/>
              </a:defRPr>
            </a:lvl1pPr>
          </a:lstStyle>
          <a:p>
            <a:fld id="{99920250-21AA-498E-9249-B23647BD8453}" type="slidenum">
              <a:rPr lang="da-DK" smtClean="0"/>
              <a:t>‹nr.›</a:t>
            </a:fld>
            <a:endParaRPr lang="da-DK"/>
          </a:p>
        </p:txBody>
      </p:sp>
      <p:sp>
        <p:nvSpPr>
          <p:cNvPr id="15" name="Pladsholder til dato 3"/>
          <p:cNvSpPr>
            <a:spLocks noGrp="1"/>
          </p:cNvSpPr>
          <p:nvPr>
            <p:ph type="dt" sz="half" idx="2"/>
          </p:nvPr>
        </p:nvSpPr>
        <p:spPr>
          <a:xfrm>
            <a:off x="1445469" y="6492875"/>
            <a:ext cx="1098136" cy="367200"/>
          </a:xfrm>
          <a:prstGeom prst="rect">
            <a:avLst/>
          </a:prstGeom>
        </p:spPr>
        <p:txBody>
          <a:bodyPr/>
          <a:lstStyle>
            <a:lvl1pPr>
              <a:defRPr sz="960">
                <a:latin typeface="Verdana" pitchFamily="34" charset="0"/>
                <a:ea typeface="Verdana" pitchFamily="34" charset="0"/>
                <a:cs typeface="Verdana" pitchFamily="34" charset="0"/>
              </a:defRPr>
            </a:lvl1pPr>
          </a:lstStyle>
          <a:p>
            <a:fld id="{88012D12-0F36-4AA7-A51F-AA0A404FA377}" type="datetimeFigureOut">
              <a:rPr lang="da-DK" smtClean="0"/>
              <a:t>09-09-2021</a:t>
            </a:fld>
            <a:endParaRPr lang="da-DK"/>
          </a:p>
        </p:txBody>
      </p:sp>
      <p:sp>
        <p:nvSpPr>
          <p:cNvPr id="16" name="Pladsholder til sidefod 4"/>
          <p:cNvSpPr>
            <a:spLocks noGrp="1"/>
          </p:cNvSpPr>
          <p:nvPr>
            <p:ph type="ftr" sz="quarter" idx="3"/>
          </p:nvPr>
        </p:nvSpPr>
        <p:spPr>
          <a:xfrm>
            <a:off x="3483339" y="6492875"/>
            <a:ext cx="6357077" cy="367200"/>
          </a:xfrm>
          <a:prstGeom prst="rect">
            <a:avLst/>
          </a:prstGeom>
        </p:spPr>
        <p:txBody>
          <a:bodyPr/>
          <a:lstStyle>
            <a:lvl1pPr>
              <a:defRPr sz="960">
                <a:latin typeface="Verdana" pitchFamily="34" charset="0"/>
                <a:ea typeface="Verdana" pitchFamily="34" charset="0"/>
                <a:cs typeface="Verdana" pitchFamily="34" charset="0"/>
              </a:defRPr>
            </a:lvl1pPr>
          </a:lstStyle>
          <a:p>
            <a:endParaRPr lang="da-DK"/>
          </a:p>
        </p:txBody>
      </p:sp>
    </p:spTree>
    <p:extLst>
      <p:ext uri="{BB962C8B-B14F-4D97-AF65-F5344CB8AC3E}">
        <p14:creationId xmlns:p14="http://schemas.microsoft.com/office/powerpoint/2010/main" val="27106983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3F">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1287" y="1166784"/>
            <a:ext cx="10571998" cy="55250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da-DK" dirty="0"/>
              <a:t>Klik for at redigere titeltypografien i masteren</a:t>
            </a:r>
            <a:endParaRPr lang="en-US" dirty="0"/>
          </a:p>
        </p:txBody>
      </p:sp>
      <p:sp>
        <p:nvSpPr>
          <p:cNvPr id="4" name="Date Placeholder 3"/>
          <p:cNvSpPr>
            <a:spLocks noGrp="1"/>
          </p:cNvSpPr>
          <p:nvPr>
            <p:ph type="dt" sz="half" idx="2"/>
          </p:nvPr>
        </p:nvSpPr>
        <p:spPr>
          <a:xfrm>
            <a:off x="10029579" y="5958790"/>
            <a:ext cx="1343706" cy="365125"/>
          </a:xfrm>
          <a:prstGeom prst="rect">
            <a:avLst/>
          </a:prstGeom>
        </p:spPr>
        <p:txBody>
          <a:bodyPr vert="horz" lIns="91440" tIns="45720" rIns="91440" bIns="45720" rtlCol="0" anchor="b"/>
          <a:lstStyle>
            <a:lvl1pPr algn="r">
              <a:defRPr sz="1200" baseline="0">
                <a:solidFill>
                  <a:srgbClr val="ADEFD1">
                    <a:alpha val="75000"/>
                  </a:srgbClr>
                </a:solidFill>
                <a:latin typeface="Raleway" panose="020B0003030101060003" pitchFamily="34" charset="0"/>
              </a:defRPr>
            </a:lvl1pPr>
          </a:lstStyle>
          <a:p>
            <a:fld id="{EB0B7334-1107-4599-9C87-2EBFAEB207D0}" type="datetime1">
              <a:rPr lang="da-DK" smtClean="0"/>
              <a:pPr/>
              <a:t>09-09-2021</a:t>
            </a:fld>
            <a:endParaRPr lang="en-US" dirty="0"/>
          </a:p>
        </p:txBody>
      </p:sp>
      <p:pic>
        <p:nvPicPr>
          <p:cNvPr id="10" name="Billede 9">
            <a:extLst>
              <a:ext uri="{FF2B5EF4-FFF2-40B4-BE49-F238E27FC236}">
                <a16:creationId xmlns:a16="http://schemas.microsoft.com/office/drawing/2014/main" id="{6BAC3D69-3D27-42B0-AC69-DCA764922CE1}"/>
              </a:ext>
            </a:extLst>
          </p:cNvPr>
          <p:cNvPicPr>
            <a:picLocks noChangeAspect="1"/>
          </p:cNvPicPr>
          <p:nvPr userDrawn="1"/>
        </p:nvPicPr>
        <p:blipFill>
          <a:blip r:embed="rId6">
            <a:alphaModFix amt="25000"/>
            <a:extLst>
              <a:ext uri="{96DAC541-7B7A-43D3-8B79-37D633B846F1}">
                <asvg:svgBlip xmlns:asvg="http://schemas.microsoft.com/office/drawing/2016/SVG/main" r:embed="rId7"/>
              </a:ext>
            </a:extLst>
          </a:blip>
          <a:srcRect/>
          <a:stretch/>
        </p:blipFill>
        <p:spPr>
          <a:xfrm>
            <a:off x="8440615" y="344496"/>
            <a:ext cx="2980391" cy="660087"/>
          </a:xfrm>
          <a:prstGeom prst="rect">
            <a:avLst/>
          </a:prstGeom>
        </p:spPr>
      </p:pic>
      <p:sp>
        <p:nvSpPr>
          <p:cNvPr id="13" name="Tekstfelt 12">
            <a:extLst>
              <a:ext uri="{FF2B5EF4-FFF2-40B4-BE49-F238E27FC236}">
                <a16:creationId xmlns:a16="http://schemas.microsoft.com/office/drawing/2014/main" id="{91EF437F-5D01-4943-AE9C-FE7BA2E0ACE7}"/>
              </a:ext>
            </a:extLst>
          </p:cNvPr>
          <p:cNvSpPr txBox="1"/>
          <p:nvPr userDrawn="1"/>
        </p:nvSpPr>
        <p:spPr>
          <a:xfrm>
            <a:off x="801287" y="2189747"/>
            <a:ext cx="10087292" cy="3164306"/>
          </a:xfrm>
          <a:prstGeom prst="rect">
            <a:avLst/>
          </a:prstGeom>
          <a:noFill/>
        </p:spPr>
        <p:txBody>
          <a:bodyPr wrap="square" rtlCol="0">
            <a:spAutoFit/>
          </a:bodyPr>
          <a:lstStyle/>
          <a:p>
            <a:endParaRPr lang="en-US" dirty="0"/>
          </a:p>
        </p:txBody>
      </p:sp>
      <p:sp>
        <p:nvSpPr>
          <p:cNvPr id="14" name="Pladsholder til tekst 13">
            <a:extLst>
              <a:ext uri="{FF2B5EF4-FFF2-40B4-BE49-F238E27FC236}">
                <a16:creationId xmlns:a16="http://schemas.microsoft.com/office/drawing/2014/main" id="{4BBA920B-9F24-4ACE-BAD2-742D11FA2CE5}"/>
              </a:ext>
            </a:extLst>
          </p:cNvPr>
          <p:cNvSpPr>
            <a:spLocks noGrp="1"/>
          </p:cNvSpPr>
          <p:nvPr>
            <p:ph type="body" idx="1"/>
          </p:nvPr>
        </p:nvSpPr>
        <p:spPr>
          <a:xfrm>
            <a:off x="801287" y="2042501"/>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2896558979"/>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2" r:id="rId4"/>
  </p:sldLayoutIdLst>
  <p:hf sldNum="0" hdr="0" ftr="0"/>
  <p:txStyles>
    <p:titleStyle>
      <a:lvl1pPr algn="l" defTabSz="457200" rtl="0" eaLnBrk="1" latinLnBrk="0" hangingPunct="1">
        <a:spcBef>
          <a:spcPct val="0"/>
        </a:spcBef>
        <a:buNone/>
        <a:defRPr sz="3600" b="0" kern="1200">
          <a:solidFill>
            <a:srgbClr val="ADEFD1"/>
          </a:solidFill>
          <a:latin typeface="Raleway" panose="020B00030301010600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rgbClr val="ADEFD1"/>
        </a:buClr>
        <a:buFont typeface="Arial" panose="020B0604020202020204" pitchFamily="34" charset="0"/>
        <a:buChar char="•"/>
        <a:defRPr sz="2200" b="0" kern="1200" baseline="0">
          <a:solidFill>
            <a:schemeClr val="tx1"/>
          </a:solidFill>
          <a:latin typeface="+mj-lt"/>
          <a:ea typeface="+mn-ea"/>
          <a:cs typeface="+mn-cs"/>
        </a:defRPr>
      </a:lvl1pPr>
      <a:lvl2pPr marL="742950" indent="-285750" algn="l" defTabSz="457200" rtl="0" eaLnBrk="1" latinLnBrk="0" hangingPunct="1">
        <a:spcBef>
          <a:spcPct val="20000"/>
        </a:spcBef>
        <a:spcAft>
          <a:spcPts val="600"/>
        </a:spcAft>
        <a:buClr>
          <a:srgbClr val="ADEFD1"/>
        </a:buClr>
        <a:buFont typeface="Arial" panose="020B0604020202020204" pitchFamily="34" charset="0"/>
        <a:buChar char="•"/>
        <a:defRPr sz="1600" kern="1200" baseline="0">
          <a:solidFill>
            <a:schemeClr val="tx1"/>
          </a:solidFill>
          <a:latin typeface="Source Serif Pro" panose="02040603050405020204" pitchFamily="18" charset="0"/>
          <a:ea typeface="Source Serif Pro" panose="02040603050405020204" pitchFamily="18" charset="0"/>
          <a:cs typeface="+mn-cs"/>
        </a:defRPr>
      </a:lvl2pPr>
      <a:lvl3pPr marL="1200150" indent="-285750" algn="l" defTabSz="457200" rtl="0" eaLnBrk="1" latinLnBrk="0" hangingPunct="1">
        <a:spcBef>
          <a:spcPct val="20000"/>
        </a:spcBef>
        <a:spcAft>
          <a:spcPts val="600"/>
        </a:spcAft>
        <a:buClr>
          <a:srgbClr val="ADEFD1"/>
        </a:buClr>
        <a:buFont typeface="Arial" panose="020B0604020202020204" pitchFamily="34" charset="0"/>
        <a:buChar char="•"/>
        <a:defRPr sz="1400" kern="1200" baseline="0">
          <a:solidFill>
            <a:schemeClr val="tx1"/>
          </a:solidFill>
          <a:latin typeface="Source Serif Pro" panose="02040603050405020204" pitchFamily="18" charset="0"/>
          <a:ea typeface="Source Serif Pro" panose="02040603050405020204" pitchFamily="18" charset="0"/>
          <a:cs typeface="+mn-cs"/>
        </a:defRPr>
      </a:lvl3pPr>
      <a:lvl4pPr marL="1543050" indent="-171450" algn="l" defTabSz="457200" rtl="0" eaLnBrk="1" latinLnBrk="0" hangingPunct="1">
        <a:spcBef>
          <a:spcPct val="20000"/>
        </a:spcBef>
        <a:spcAft>
          <a:spcPts val="600"/>
        </a:spcAft>
        <a:buClr>
          <a:srgbClr val="ADEFD1"/>
        </a:buClr>
        <a:buFont typeface="Arial" panose="020B0604020202020204" pitchFamily="34" charset="0"/>
        <a:buChar char="•"/>
        <a:defRPr sz="1200" kern="1200" baseline="0">
          <a:solidFill>
            <a:schemeClr val="tx1"/>
          </a:solidFill>
          <a:latin typeface="Source Serif Pro" panose="02040603050405020204" pitchFamily="18" charset="0"/>
          <a:ea typeface="Source Serif Pro" panose="02040603050405020204" pitchFamily="18" charset="0"/>
          <a:cs typeface="+mn-cs"/>
        </a:defRPr>
      </a:lvl4pPr>
      <a:lvl5pPr marL="2000250" indent="-171450" algn="l" defTabSz="457200" rtl="0" eaLnBrk="1" latinLnBrk="0" hangingPunct="1">
        <a:spcBef>
          <a:spcPct val="20000"/>
        </a:spcBef>
        <a:spcAft>
          <a:spcPts val="600"/>
        </a:spcAft>
        <a:buClr>
          <a:srgbClr val="ADEFD1"/>
        </a:buClr>
        <a:buFont typeface="Arial" panose="020B0604020202020204" pitchFamily="34" charset="0"/>
        <a:buChar char="•"/>
        <a:defRPr lang="en-US" sz="1000" kern="1200" baseline="0" dirty="0" smtClean="0">
          <a:solidFill>
            <a:schemeClr val="tx1"/>
          </a:solidFill>
          <a:latin typeface="Source Serif Pro" panose="02040603050405020204" pitchFamily="18" charset="0"/>
          <a:ea typeface="Source Serif Pro" panose="02040603050405020204" pitchFamily="18" charset="0"/>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3B1AF-48A4-465B-B05E-C1F84B2C6DF3}"/>
              </a:ext>
            </a:extLst>
          </p:cNvPr>
          <p:cNvSpPr>
            <a:spLocks noGrp="1"/>
          </p:cNvSpPr>
          <p:nvPr>
            <p:ph type="ctrTitle"/>
          </p:nvPr>
        </p:nvSpPr>
        <p:spPr/>
        <p:txBody>
          <a:bodyPr/>
          <a:lstStyle/>
          <a:p>
            <a:r>
              <a:rPr lang="da-DK" dirty="0"/>
              <a:t>Undervisning ”OSIKS-metodik”</a:t>
            </a:r>
            <a:endParaRPr lang="en-US" dirty="0"/>
          </a:p>
        </p:txBody>
      </p:sp>
      <p:sp>
        <p:nvSpPr>
          <p:cNvPr id="3" name="Undertitel 2">
            <a:extLst>
              <a:ext uri="{FF2B5EF4-FFF2-40B4-BE49-F238E27FC236}">
                <a16:creationId xmlns:a16="http://schemas.microsoft.com/office/drawing/2014/main" id="{D0117AFF-80F7-45F3-93FD-61AFA83542B3}"/>
              </a:ext>
            </a:extLst>
          </p:cNvPr>
          <p:cNvSpPr>
            <a:spLocks noGrp="1"/>
          </p:cNvSpPr>
          <p:nvPr>
            <p:ph type="subTitle" idx="1"/>
          </p:nvPr>
        </p:nvSpPr>
        <p:spPr/>
        <p:txBody>
          <a:bodyPr/>
          <a:lstStyle/>
          <a:p>
            <a:r>
              <a:rPr lang="en-US" dirty="0" err="1"/>
              <a:t>Effektiv</a:t>
            </a:r>
            <a:r>
              <a:rPr lang="en-US" dirty="0"/>
              <a:t> </a:t>
            </a:r>
            <a:r>
              <a:rPr lang="en-US" dirty="0" err="1"/>
              <a:t>slukning</a:t>
            </a:r>
            <a:r>
              <a:rPr lang="en-US" dirty="0"/>
              <a:t> – </a:t>
            </a:r>
            <a:r>
              <a:rPr lang="en-US" dirty="0" err="1"/>
              <a:t>skadereduktion</a:t>
            </a:r>
            <a:r>
              <a:rPr lang="en-US" dirty="0"/>
              <a:t> </a:t>
            </a:r>
            <a:r>
              <a:rPr lang="en-US" dirty="0" err="1"/>
              <a:t>og</a:t>
            </a:r>
            <a:r>
              <a:rPr lang="en-US" dirty="0"/>
              <a:t> </a:t>
            </a:r>
            <a:r>
              <a:rPr lang="en-US" dirty="0" err="1"/>
              <a:t>værdiredning</a:t>
            </a:r>
            <a:endParaRPr lang="en-US" dirty="0"/>
          </a:p>
        </p:txBody>
      </p:sp>
      <p:sp>
        <p:nvSpPr>
          <p:cNvPr id="4" name="Pladsholder til dato 3">
            <a:extLst>
              <a:ext uri="{FF2B5EF4-FFF2-40B4-BE49-F238E27FC236}">
                <a16:creationId xmlns:a16="http://schemas.microsoft.com/office/drawing/2014/main" id="{F7E78862-3CFE-4744-88CD-1997F5621CEB}"/>
              </a:ext>
            </a:extLst>
          </p:cNvPr>
          <p:cNvSpPr>
            <a:spLocks noGrp="1"/>
          </p:cNvSpPr>
          <p:nvPr>
            <p:ph type="dt" sz="half" idx="10"/>
          </p:nvPr>
        </p:nvSpPr>
        <p:spPr/>
        <p:txBody>
          <a:bodyPr/>
          <a:lstStyle/>
          <a:p>
            <a:fld id="{2C4C086D-3293-42DE-87C0-F5C5068C4AAA}" type="datetime1">
              <a:rPr lang="da-DK" smtClean="0"/>
              <a:t>09-09-2021</a:t>
            </a:fld>
            <a:endParaRPr lang="en-US" dirty="0"/>
          </a:p>
        </p:txBody>
      </p:sp>
    </p:spTree>
    <p:extLst>
      <p:ext uri="{BB962C8B-B14F-4D97-AF65-F5344CB8AC3E}">
        <p14:creationId xmlns:p14="http://schemas.microsoft.com/office/powerpoint/2010/main" val="3258282742"/>
      </p:ext>
    </p:extLst>
  </p:cSld>
  <p:clrMapOvr>
    <a:masterClrMapping/>
  </p:clrMapOvr>
  <mc:AlternateContent xmlns:mc="http://schemas.openxmlformats.org/markup-compatibility/2006" xmlns:p14="http://schemas.microsoft.com/office/powerpoint/2010/main">
    <mc:Choice Requires="p14">
      <p:transition spd="slow" p14:dur="2000" advTm="18213"/>
    </mc:Choice>
    <mc:Fallback xmlns="">
      <p:transition spd="slow" advTm="182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999" y="864001"/>
            <a:ext cx="9191235" cy="898525"/>
          </a:xfrm>
        </p:spPr>
        <p:txBody>
          <a:bodyPr/>
          <a:lstStyle/>
          <a:p>
            <a:r>
              <a:rPr lang="da-DK" sz="2800" dirty="0"/>
              <a:t>Vores muligheder ved arbejde på tag? </a:t>
            </a:r>
            <a:r>
              <a:rPr lang="da-DK" dirty="0"/>
              <a:t>		</a:t>
            </a:r>
          </a:p>
        </p:txBody>
      </p:sp>
      <p:sp>
        <p:nvSpPr>
          <p:cNvPr id="3" name="Pladsholder til indhold 2"/>
          <p:cNvSpPr>
            <a:spLocks noGrp="1"/>
          </p:cNvSpPr>
          <p:nvPr>
            <p:ph idx="1"/>
          </p:nvPr>
        </p:nvSpPr>
        <p:spPr>
          <a:xfrm>
            <a:off x="1748861" y="4149870"/>
            <a:ext cx="1595745" cy="485455"/>
          </a:xfrm>
        </p:spPr>
        <p:txBody>
          <a:bodyPr>
            <a:normAutofit/>
          </a:bodyPr>
          <a:lstStyle/>
          <a:p>
            <a:pPr marL="0" indent="0">
              <a:buNone/>
            </a:pPr>
            <a:r>
              <a:rPr lang="da-DK" sz="1600" dirty="0"/>
              <a:t>Faldblok</a:t>
            </a:r>
          </a:p>
          <a:p>
            <a:endParaRPr lang="da-DK" dirty="0"/>
          </a:p>
        </p:txBody>
      </p:sp>
      <p:sp>
        <p:nvSpPr>
          <p:cNvPr id="4" name="Tekstfelt 3"/>
          <p:cNvSpPr txBox="1"/>
          <p:nvPr/>
        </p:nvSpPr>
        <p:spPr>
          <a:xfrm>
            <a:off x="898764" y="4618182"/>
            <a:ext cx="9365672" cy="1077218"/>
          </a:xfrm>
          <a:prstGeom prst="rect">
            <a:avLst/>
          </a:prstGeom>
          <a:noFill/>
        </p:spPr>
        <p:txBody>
          <a:bodyPr wrap="square" rtlCol="0">
            <a:spAutoFit/>
          </a:bodyPr>
          <a:lstStyle/>
          <a:p>
            <a:pPr algn="ctr"/>
            <a:r>
              <a:rPr lang="da-DK" sz="2400" dirty="0"/>
              <a:t>Forudsætning for succes: </a:t>
            </a:r>
          </a:p>
          <a:p>
            <a:pPr algn="ctr"/>
            <a:r>
              <a:rPr lang="da-DK" sz="2000" i="1" dirty="0"/>
              <a:t>Vores tid til </a:t>
            </a:r>
            <a:r>
              <a:rPr lang="da-DK" sz="2000" i="1" dirty="0" err="1"/>
              <a:t>egensikkerhed</a:t>
            </a:r>
            <a:r>
              <a:rPr lang="da-DK" sz="2000" i="1" dirty="0"/>
              <a:t> vs. brandforløbets hastighed</a:t>
            </a:r>
          </a:p>
          <a:p>
            <a:pPr algn="ctr"/>
            <a:r>
              <a:rPr lang="da-DK" sz="2000" i="1" dirty="0"/>
              <a:t>Hvem er hurtigst… (hvad er det gode resultat efter 40 min)…</a:t>
            </a:r>
          </a:p>
        </p:txBody>
      </p:sp>
      <p:sp>
        <p:nvSpPr>
          <p:cNvPr id="5" name="Pladsholder til indhold 2"/>
          <p:cNvSpPr txBox="1">
            <a:spLocks/>
          </p:cNvSpPr>
          <p:nvPr/>
        </p:nvSpPr>
        <p:spPr bwMode="auto">
          <a:xfrm>
            <a:off x="5563799" y="4149870"/>
            <a:ext cx="1103666" cy="4854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buNone/>
            </a:pPr>
            <a:r>
              <a:rPr lang="da-DK" kern="0" dirty="0"/>
              <a:t>Seler</a:t>
            </a:r>
          </a:p>
        </p:txBody>
      </p:sp>
      <p:sp>
        <p:nvSpPr>
          <p:cNvPr id="6" name="Pladsholder til indhold 2"/>
          <p:cNvSpPr txBox="1">
            <a:spLocks/>
          </p:cNvSpPr>
          <p:nvPr/>
        </p:nvSpPr>
        <p:spPr bwMode="auto">
          <a:xfrm>
            <a:off x="8228010" y="4177835"/>
            <a:ext cx="3560833" cy="4854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buNone/>
            </a:pPr>
            <a:r>
              <a:rPr lang="da-DK" kern="0" dirty="0"/>
              <a:t>Risikovurderingsskema (HL/ISL)</a:t>
            </a:r>
          </a:p>
          <a:p>
            <a:pPr marL="0" indent="0" algn="ctr">
              <a:buNone/>
            </a:pPr>
            <a:endParaRPr lang="da-DK" kern="0" dirty="0">
              <a:solidFill>
                <a:srgbClr val="FF0000"/>
              </a:solidFill>
            </a:endParaRPr>
          </a:p>
          <a:p>
            <a:endParaRPr lang="da-DK" kern="0" dirty="0"/>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634" y="1877074"/>
            <a:ext cx="3601239" cy="2115175"/>
          </a:xfrm>
          <a:prstGeom prst="rect">
            <a:avLst/>
          </a:prstGeom>
        </p:spPr>
      </p:pic>
      <p:sp>
        <p:nvSpPr>
          <p:cNvPr id="9" name="AutoShape 2" descr="billede-mangler – Cencorp ApS"/>
          <p:cNvSpPr>
            <a:spLocks noChangeAspect="1" noChangeArrowheads="1"/>
          </p:cNvSpPr>
          <p:nvPr/>
        </p:nvSpPr>
        <p:spPr bwMode="auto">
          <a:xfrm>
            <a:off x="155575" y="-922338"/>
            <a:ext cx="1924050" cy="1924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 name="AutoShape 4" descr="billede-mangler – Cencorp ApS"/>
          <p:cNvSpPr>
            <a:spLocks noChangeAspect="1" noChangeArrowheads="1"/>
          </p:cNvSpPr>
          <p:nvPr/>
        </p:nvSpPr>
        <p:spPr bwMode="auto">
          <a:xfrm>
            <a:off x="307975" y="-769938"/>
            <a:ext cx="1924050" cy="1924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5498" y="1898610"/>
            <a:ext cx="2820235" cy="2115175"/>
          </a:xfrm>
          <a:prstGeom prst="rect">
            <a:avLst/>
          </a:prstGeom>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730" y="1894594"/>
            <a:ext cx="2820235" cy="2115175"/>
          </a:xfrm>
          <a:prstGeom prst="rect">
            <a:avLst/>
          </a:prstGeom>
        </p:spPr>
      </p:pic>
    </p:spTree>
    <p:extLst>
      <p:ext uri="{BB962C8B-B14F-4D97-AF65-F5344CB8AC3E}">
        <p14:creationId xmlns:p14="http://schemas.microsoft.com/office/powerpoint/2010/main" val="1896195595"/>
      </p:ext>
    </p:extLst>
  </p:cSld>
  <p:clrMapOvr>
    <a:masterClrMapping/>
  </p:clrMapOvr>
  <mc:AlternateContent xmlns:mc="http://schemas.openxmlformats.org/markup-compatibility/2006" xmlns:p14="http://schemas.microsoft.com/office/powerpoint/2010/main">
    <mc:Choice Requires="p14">
      <p:transition spd="slow" p14:dur="2000" advTm="71468"/>
    </mc:Choice>
    <mc:Fallback xmlns="">
      <p:transition spd="slow" advTm="7146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7309" y="764510"/>
            <a:ext cx="10631055" cy="574763"/>
          </a:xfrm>
        </p:spPr>
        <p:txBody>
          <a:bodyPr/>
          <a:lstStyle/>
          <a:p>
            <a:r>
              <a:rPr lang="da-DK" sz="2800" dirty="0"/>
              <a:t>Forudsætning, hvordan er bygningen konstrueret? </a:t>
            </a:r>
          </a:p>
        </p:txBody>
      </p:sp>
      <p:sp>
        <p:nvSpPr>
          <p:cNvPr id="3" name="Pladsholder til indhold 2"/>
          <p:cNvSpPr>
            <a:spLocks noGrp="1"/>
          </p:cNvSpPr>
          <p:nvPr>
            <p:ph idx="1"/>
          </p:nvPr>
        </p:nvSpPr>
        <p:spPr>
          <a:xfrm>
            <a:off x="822036" y="1339274"/>
            <a:ext cx="10372438" cy="1228436"/>
          </a:xfrm>
        </p:spPr>
        <p:txBody>
          <a:bodyPr/>
          <a:lstStyle/>
          <a:p>
            <a:pPr marL="0" indent="0">
              <a:buNone/>
            </a:pPr>
            <a:r>
              <a:rPr lang="da-DK" sz="2000" dirty="0"/>
              <a:t>Det er vigtigt at skelne mellem brande i konstruktioner:</a:t>
            </a:r>
          </a:p>
          <a:p>
            <a:pPr lvl="1">
              <a:buFont typeface="Courier New" panose="02070309020205020404" pitchFamily="49" charset="0"/>
              <a:buChar char="o"/>
            </a:pPr>
            <a:r>
              <a:rPr lang="da-DK" sz="1800" dirty="0"/>
              <a:t>Der er konstruktionsbrande, hvor der er begrænset volumen af hulrum </a:t>
            </a:r>
          </a:p>
          <a:p>
            <a:pPr lvl="1">
              <a:buFont typeface="Courier New" panose="02070309020205020404" pitchFamily="49" charset="0"/>
              <a:buChar char="o"/>
            </a:pPr>
            <a:r>
              <a:rPr lang="da-DK" sz="1800" dirty="0"/>
              <a:t>Der er brande, hvor der er tale om store hulrum (</a:t>
            </a:r>
            <a:r>
              <a:rPr lang="da-DK" sz="1800" dirty="0" err="1"/>
              <a:t>uopvarmet</a:t>
            </a:r>
            <a:r>
              <a:rPr lang="da-DK" sz="1800" dirty="0"/>
              <a:t> </a:t>
            </a:r>
            <a:r>
              <a:rPr lang="da-DK" sz="1800" dirty="0" err="1"/>
              <a:t>tagrum</a:t>
            </a:r>
            <a:r>
              <a:rPr lang="da-DK" sz="1800" dirty="0"/>
              <a:t> etc.)</a:t>
            </a:r>
          </a:p>
        </p:txBody>
      </p:sp>
      <p:sp>
        <p:nvSpPr>
          <p:cNvPr id="4" name="Pladsholder til indhold 2"/>
          <p:cNvSpPr txBox="1">
            <a:spLocks/>
          </p:cNvSpPr>
          <p:nvPr/>
        </p:nvSpPr>
        <p:spPr bwMode="auto">
          <a:xfrm>
            <a:off x="637309" y="2720111"/>
            <a:ext cx="10067636" cy="35883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a:buFont typeface="Courier New" panose="02070309020205020404" pitchFamily="49" charset="0"/>
              <a:buChar char="o"/>
            </a:pPr>
            <a:r>
              <a:rPr lang="da-DK" sz="2000" kern="0" dirty="0"/>
              <a:t>Begge typer er konstruktionsbrande og begge er indledningsvist ventilationsstyrede, men de udvikler sig forskelligt, og skal gribes forskelligt an</a:t>
            </a:r>
          </a:p>
          <a:p>
            <a:pPr lvl="1">
              <a:buFont typeface="Courier New" panose="02070309020205020404" pitchFamily="49" charset="0"/>
              <a:buChar char="o"/>
            </a:pPr>
            <a:r>
              <a:rPr lang="da-DK" sz="1800" kern="0" dirty="0"/>
              <a:t>OSIKS kan ikke anvendes, når der er store hulrum – eksempelvis Melagervej</a:t>
            </a:r>
          </a:p>
          <a:p>
            <a:pPr lvl="1">
              <a:buFont typeface="Courier New" panose="02070309020205020404" pitchFamily="49" charset="0"/>
              <a:buChar char="o"/>
            </a:pPr>
            <a:r>
              <a:rPr lang="da-DK" sz="1800" kern="0" dirty="0"/>
              <a:t>Særligt S, I, K giver ikke mening:</a:t>
            </a:r>
          </a:p>
          <a:p>
            <a:pPr lvl="2">
              <a:buFont typeface="Courier New" panose="02070309020205020404" pitchFamily="49" charset="0"/>
              <a:buChar char="o"/>
            </a:pPr>
            <a:r>
              <a:rPr lang="da-DK" sz="1800" kern="0" dirty="0"/>
              <a:t>S: Du kan ikke lave begrænsnings- eller standsningslinje (kun vandret) </a:t>
            </a:r>
          </a:p>
          <a:p>
            <a:pPr lvl="2">
              <a:buFont typeface="Courier New" panose="02070309020205020404" pitchFamily="49" charset="0"/>
              <a:buChar char="o"/>
            </a:pPr>
            <a:r>
              <a:rPr lang="da-DK" sz="1800" kern="0" dirty="0"/>
              <a:t>I: Du skal naturligvis inspicere konstruktionen, men fokus er på etagedæk</a:t>
            </a:r>
          </a:p>
          <a:p>
            <a:pPr lvl="2">
              <a:buFont typeface="Courier New" panose="02070309020205020404" pitchFamily="49" charset="0"/>
              <a:buChar char="o"/>
            </a:pPr>
            <a:r>
              <a:rPr lang="da-DK" sz="1800" kern="0" dirty="0"/>
              <a:t>K: Du kan ikke kredse en tagkonstruktion ind, men du kan sikre mod brandspredning til andre ejendomme</a:t>
            </a:r>
          </a:p>
        </p:txBody>
      </p:sp>
    </p:spTree>
    <p:custDataLst>
      <p:tags r:id="rId1"/>
    </p:custDataLst>
    <p:extLst>
      <p:ext uri="{BB962C8B-B14F-4D97-AF65-F5344CB8AC3E}">
        <p14:creationId xmlns:p14="http://schemas.microsoft.com/office/powerpoint/2010/main" val="2714408587"/>
      </p:ext>
    </p:extLst>
  </p:cSld>
  <p:clrMapOvr>
    <a:masterClrMapping/>
  </p:clrMapOvr>
  <mc:AlternateContent xmlns:mc="http://schemas.openxmlformats.org/markup-compatibility/2006" xmlns:p14="http://schemas.microsoft.com/office/powerpoint/2010/main">
    <mc:Choice Requires="p14">
      <p:transition spd="slow" p14:dur="2000" advTm="85006"/>
    </mc:Choice>
    <mc:Fallback xmlns="">
      <p:transition spd="slow" advTm="850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836" y="1873362"/>
            <a:ext cx="5476380" cy="3222113"/>
          </a:xfrm>
          <a:prstGeom prst="rect">
            <a:avLst/>
          </a:prstGeom>
        </p:spPr>
      </p:pic>
      <p:sp>
        <p:nvSpPr>
          <p:cNvPr id="2" name="Titel 1"/>
          <p:cNvSpPr>
            <a:spLocks noGrp="1"/>
          </p:cNvSpPr>
          <p:nvPr>
            <p:ph type="title"/>
          </p:nvPr>
        </p:nvSpPr>
        <p:spPr>
          <a:xfrm>
            <a:off x="346677" y="810735"/>
            <a:ext cx="9021233" cy="898525"/>
          </a:xfrm>
        </p:spPr>
        <p:txBody>
          <a:bodyPr/>
          <a:lstStyle/>
          <a:p>
            <a:r>
              <a:rPr lang="da-DK" sz="2800" dirty="0"/>
              <a:t>Poppelhegnet</a:t>
            </a:r>
          </a:p>
        </p:txBody>
      </p:sp>
      <p:pic>
        <p:nvPicPr>
          <p:cNvPr id="4" name="Pladsholder til ind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1048" y="1873362"/>
            <a:ext cx="5047097" cy="3222113"/>
          </a:xfrm>
        </p:spPr>
      </p:pic>
    </p:spTree>
    <p:extLst>
      <p:ext uri="{BB962C8B-B14F-4D97-AF65-F5344CB8AC3E}">
        <p14:creationId xmlns:p14="http://schemas.microsoft.com/office/powerpoint/2010/main" val="1278476446"/>
      </p:ext>
    </p:extLst>
  </p:cSld>
  <p:clrMapOvr>
    <a:masterClrMapping/>
  </p:clrMapOvr>
  <mc:AlternateContent xmlns:mc="http://schemas.openxmlformats.org/markup-compatibility/2006" xmlns:p14="http://schemas.microsoft.com/office/powerpoint/2010/main">
    <mc:Choice Requires="p14">
      <p:transition spd="slow" p14:dur="2000" advTm="16900"/>
    </mc:Choice>
    <mc:Fallback xmlns="">
      <p:transition spd="slow" advTm="169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5563" y="845527"/>
            <a:ext cx="9021233" cy="898525"/>
          </a:xfrm>
        </p:spPr>
        <p:txBody>
          <a:bodyPr/>
          <a:lstStyle/>
          <a:p>
            <a:r>
              <a:rPr lang="da-DK" sz="2800" dirty="0" err="1"/>
              <a:t>Melagervej</a:t>
            </a:r>
            <a:r>
              <a:rPr lang="da-DK" sz="2800" dirty="0"/>
              <a:t> </a:t>
            </a:r>
          </a:p>
        </p:txBody>
      </p:sp>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100" y="1768805"/>
            <a:ext cx="5507465" cy="3227442"/>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352" y="1768806"/>
            <a:ext cx="5143748" cy="3227441"/>
          </a:xfrm>
          <a:prstGeom prst="rect">
            <a:avLst/>
          </a:prstGeom>
        </p:spPr>
      </p:pic>
    </p:spTree>
    <p:extLst>
      <p:ext uri="{BB962C8B-B14F-4D97-AF65-F5344CB8AC3E}">
        <p14:creationId xmlns:p14="http://schemas.microsoft.com/office/powerpoint/2010/main" val="1428916928"/>
      </p:ext>
    </p:extLst>
  </p:cSld>
  <p:clrMapOvr>
    <a:masterClrMapping/>
  </p:clrMapOvr>
  <mc:AlternateContent xmlns:mc="http://schemas.openxmlformats.org/markup-compatibility/2006" xmlns:p14="http://schemas.microsoft.com/office/powerpoint/2010/main">
    <mc:Choice Requires="p14">
      <p:transition spd="slow" p14:dur="2000" advTm="27241"/>
    </mc:Choice>
    <mc:Fallback xmlns="">
      <p:transition spd="slow" advTm="272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1164" y="819840"/>
            <a:ext cx="9021233" cy="898525"/>
          </a:xfrm>
        </p:spPr>
        <p:txBody>
          <a:bodyPr/>
          <a:lstStyle/>
          <a:p>
            <a:r>
              <a:rPr lang="da-DK" sz="2800" dirty="0"/>
              <a:t>Konstruktionsbrande er forskellige</a:t>
            </a:r>
          </a:p>
        </p:txBody>
      </p:sp>
      <p:sp>
        <p:nvSpPr>
          <p:cNvPr id="3" name="Pladsholder til indhold 2"/>
          <p:cNvSpPr>
            <a:spLocks noGrp="1"/>
          </p:cNvSpPr>
          <p:nvPr>
            <p:ph idx="1"/>
          </p:nvPr>
        </p:nvSpPr>
        <p:spPr>
          <a:xfrm>
            <a:off x="1316908" y="1718365"/>
            <a:ext cx="9019117" cy="1092140"/>
          </a:xfrm>
        </p:spPr>
        <p:txBody>
          <a:bodyPr>
            <a:normAutofit lnSpcReduction="10000"/>
          </a:bodyPr>
          <a:lstStyle/>
          <a:p>
            <a:pPr marL="0" indent="0">
              <a:buNone/>
            </a:pPr>
            <a:r>
              <a:rPr lang="da-DK" dirty="0"/>
              <a:t>Konstruktioner hvor der er begrænset volumen af hulrum </a:t>
            </a:r>
            <a:br>
              <a:rPr lang="da-DK" dirty="0"/>
            </a:br>
            <a:r>
              <a:rPr lang="da-DK" dirty="0" err="1"/>
              <a:t>build</a:t>
            </a:r>
            <a:r>
              <a:rPr lang="da-DK" dirty="0"/>
              <a:t>-up-tag, skunkrum, etagedæk og lign.  </a:t>
            </a:r>
            <a:br>
              <a:rPr lang="da-DK" dirty="0"/>
            </a:br>
            <a:r>
              <a:rPr lang="da-DK" dirty="0"/>
              <a:t>- anvend CAF-spyd og tør-CAF</a:t>
            </a:r>
          </a:p>
        </p:txBody>
      </p:sp>
      <p:pic>
        <p:nvPicPr>
          <p:cNvPr id="4" name="Billede 3"/>
          <p:cNvPicPr>
            <a:picLocks noChangeAspect="1"/>
          </p:cNvPicPr>
          <p:nvPr/>
        </p:nvPicPr>
        <p:blipFill>
          <a:blip r:embed="rId3"/>
          <a:stretch>
            <a:fillRect/>
          </a:stretch>
        </p:blipFill>
        <p:spPr>
          <a:xfrm>
            <a:off x="3242167" y="2889287"/>
            <a:ext cx="2501510" cy="1996203"/>
          </a:xfrm>
          <a:prstGeom prst="rect">
            <a:avLst/>
          </a:prstGeom>
        </p:spPr>
      </p:pic>
      <p:pic>
        <p:nvPicPr>
          <p:cNvPr id="5" name="Billede 4"/>
          <p:cNvPicPr>
            <a:picLocks noChangeAspect="1"/>
          </p:cNvPicPr>
          <p:nvPr/>
        </p:nvPicPr>
        <p:blipFill rotWithShape="1">
          <a:blip r:embed="rId4"/>
          <a:srcRect t="9389" b="12228"/>
          <a:stretch/>
        </p:blipFill>
        <p:spPr>
          <a:xfrm>
            <a:off x="6072909" y="2897856"/>
            <a:ext cx="2443248" cy="1987634"/>
          </a:xfrm>
          <a:prstGeom prst="rect">
            <a:avLst/>
          </a:prstGeom>
        </p:spPr>
      </p:pic>
      <p:sp>
        <p:nvSpPr>
          <p:cNvPr id="7" name="Tekstfelt 6"/>
          <p:cNvSpPr txBox="1"/>
          <p:nvPr/>
        </p:nvSpPr>
        <p:spPr>
          <a:xfrm>
            <a:off x="2198255" y="5043055"/>
            <a:ext cx="7749309" cy="1754326"/>
          </a:xfrm>
          <a:prstGeom prst="rect">
            <a:avLst/>
          </a:prstGeom>
          <a:noFill/>
        </p:spPr>
        <p:txBody>
          <a:bodyPr wrap="square" rtlCol="0">
            <a:spAutoFit/>
          </a:bodyPr>
          <a:lstStyle/>
          <a:p>
            <a:pPr algn="ctr"/>
            <a:r>
              <a:rPr lang="da-DK" dirty="0"/>
              <a:t>Begge typer er konstruktionsbrande, og begge er indledningsvist ventilationsstyrede. Typen med begrænset volumen af hulrum forbliver dog typisk ventilationsstyret væsentligt længere end de store </a:t>
            </a:r>
            <a:r>
              <a:rPr lang="da-DK" dirty="0" err="1"/>
              <a:t>tagrum</a:t>
            </a:r>
            <a:r>
              <a:rPr lang="da-DK" dirty="0"/>
              <a:t>, der oftest har et brandforløb, der minder om en ventilationsstyret rumbrand. </a:t>
            </a:r>
          </a:p>
          <a:p>
            <a:pPr algn="ctr"/>
            <a:endParaRPr lang="da-DK" dirty="0"/>
          </a:p>
        </p:txBody>
      </p:sp>
    </p:spTree>
    <p:custDataLst>
      <p:tags r:id="rId1"/>
    </p:custDataLst>
    <p:extLst>
      <p:ext uri="{BB962C8B-B14F-4D97-AF65-F5344CB8AC3E}">
        <p14:creationId xmlns:p14="http://schemas.microsoft.com/office/powerpoint/2010/main" val="2835491985"/>
      </p:ext>
    </p:extLst>
  </p:cSld>
  <p:clrMapOvr>
    <a:masterClrMapping/>
  </p:clrMapOvr>
  <mc:AlternateContent xmlns:mc="http://schemas.openxmlformats.org/markup-compatibility/2006" xmlns:p14="http://schemas.microsoft.com/office/powerpoint/2010/main">
    <mc:Choice Requires="p14">
      <p:transition spd="slow" p14:dur="2000" advTm="53878"/>
    </mc:Choice>
    <mc:Fallback xmlns="">
      <p:transition spd="slow" advTm="53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1092" y="836475"/>
            <a:ext cx="9021233" cy="898525"/>
          </a:xfrm>
        </p:spPr>
        <p:txBody>
          <a:bodyPr/>
          <a:lstStyle/>
          <a:p>
            <a:r>
              <a:rPr lang="da-DK" dirty="0"/>
              <a:t>O – Opsøg branden</a:t>
            </a:r>
            <a:br>
              <a:rPr lang="da-DK" dirty="0"/>
            </a:br>
            <a:endParaRPr lang="da-DK" dirty="0"/>
          </a:p>
        </p:txBody>
      </p:sp>
      <p:sp>
        <p:nvSpPr>
          <p:cNvPr id="3" name="Pladsholder til indhold 2"/>
          <p:cNvSpPr>
            <a:spLocks noGrp="1"/>
          </p:cNvSpPr>
          <p:nvPr>
            <p:ph idx="1"/>
          </p:nvPr>
        </p:nvSpPr>
        <p:spPr>
          <a:xfrm>
            <a:off x="886691" y="1376218"/>
            <a:ext cx="11102109" cy="3195783"/>
          </a:xfrm>
        </p:spPr>
        <p:txBody>
          <a:bodyPr>
            <a:normAutofit fontScale="92500" lnSpcReduction="20000"/>
          </a:bodyPr>
          <a:lstStyle/>
          <a:p>
            <a:pPr marL="0" indent="0">
              <a:buNone/>
            </a:pPr>
            <a:r>
              <a:rPr lang="da-DK" sz="1800" dirty="0"/>
              <a:t>Opsøg branden, og afdæk brandens omfang. Denne manøvre kræver alle dine sanser – suppleret med eksempelvis infrarødt kamera/termisk kamera. </a:t>
            </a:r>
          </a:p>
          <a:p>
            <a:pPr marL="0" indent="0">
              <a:buNone/>
            </a:pPr>
            <a:r>
              <a:rPr lang="da-DK" sz="1800" dirty="0"/>
              <a:t>Overvej, og italesæt:</a:t>
            </a:r>
          </a:p>
          <a:p>
            <a:pPr lvl="0"/>
            <a:r>
              <a:rPr lang="da-DK" sz="1800" dirty="0"/>
              <a:t>Hvad brænder?</a:t>
            </a:r>
          </a:p>
          <a:p>
            <a:pPr lvl="0"/>
            <a:r>
              <a:rPr lang="da-DK" sz="1800" dirty="0"/>
              <a:t>Hvorhen (brandspredning)?</a:t>
            </a:r>
          </a:p>
          <a:p>
            <a:pPr lvl="0"/>
            <a:r>
              <a:rPr lang="da-DK" sz="1800" dirty="0"/>
              <a:t>En der alene tale om en konstruktionsbrand med fare for vertikal spredning?</a:t>
            </a:r>
          </a:p>
          <a:p>
            <a:pPr lvl="0"/>
            <a:r>
              <a:rPr lang="da-DK" sz="1800" dirty="0"/>
              <a:t>Er der også fare for horisontal gennembrænding, og er der derved fare for rumbrand(e)?</a:t>
            </a:r>
          </a:p>
          <a:p>
            <a:pPr lvl="0"/>
            <a:r>
              <a:rPr lang="da-DK" sz="1800" dirty="0"/>
              <a:t>Er der en rumbrand, som vi ikke har fundet endnu, der potentielt har forårsaget konstruktionsbranden? (branden har spredt sig via ventilationskanal eller teknikskakt)</a:t>
            </a:r>
          </a:p>
          <a:p>
            <a:r>
              <a:rPr lang="da-DK" sz="1800" dirty="0"/>
              <a:t>Hvordan reagerer bygningen? (er der passiv brandsikring, byggeskik mv.) </a:t>
            </a:r>
          </a:p>
        </p:txBody>
      </p:sp>
      <p:pic>
        <p:nvPicPr>
          <p:cNvPr id="4" name="Billede 3"/>
          <p:cNvPicPr>
            <a:picLocks noChangeAspect="1"/>
          </p:cNvPicPr>
          <p:nvPr/>
        </p:nvPicPr>
        <p:blipFill>
          <a:blip r:embed="rId3"/>
          <a:stretch>
            <a:fillRect/>
          </a:stretch>
        </p:blipFill>
        <p:spPr>
          <a:xfrm>
            <a:off x="5355855" y="5020817"/>
            <a:ext cx="4530970" cy="1664788"/>
          </a:xfrm>
          <a:prstGeom prst="rect">
            <a:avLst/>
          </a:prstGeom>
        </p:spPr>
      </p:pic>
      <p:pic>
        <p:nvPicPr>
          <p:cNvPr id="5" name="Billede 2" descr="UCF002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4873" y="5020818"/>
            <a:ext cx="2182180" cy="166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58620396"/>
      </p:ext>
    </p:extLst>
  </p:cSld>
  <p:clrMapOvr>
    <a:masterClrMapping/>
  </p:clrMapOvr>
  <mc:AlternateContent xmlns:mc="http://schemas.openxmlformats.org/markup-compatibility/2006" xmlns:p14="http://schemas.microsoft.com/office/powerpoint/2010/main">
    <mc:Choice Requires="p14">
      <p:transition spd="slow" p14:dur="2000" advTm="85640"/>
    </mc:Choice>
    <mc:Fallback xmlns="">
      <p:transition spd="slow" advTm="85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996" y="620311"/>
            <a:ext cx="9021233" cy="898525"/>
          </a:xfrm>
        </p:spPr>
        <p:txBody>
          <a:bodyPr/>
          <a:lstStyle/>
          <a:p>
            <a:r>
              <a:rPr lang="da-DK" dirty="0"/>
              <a:t>S – Stands branden</a:t>
            </a:r>
          </a:p>
        </p:txBody>
      </p:sp>
      <p:sp>
        <p:nvSpPr>
          <p:cNvPr id="3" name="Pladsholder til indhold 2"/>
          <p:cNvSpPr>
            <a:spLocks noGrp="1"/>
          </p:cNvSpPr>
          <p:nvPr>
            <p:ph idx="1"/>
          </p:nvPr>
        </p:nvSpPr>
        <p:spPr>
          <a:xfrm>
            <a:off x="1089891" y="1518836"/>
            <a:ext cx="9735127" cy="4259263"/>
          </a:xfrm>
        </p:spPr>
        <p:txBody>
          <a:bodyPr/>
          <a:lstStyle/>
          <a:p>
            <a:pPr marL="342900" indent="-342900">
              <a:buAutoNum type="arabicPeriod"/>
            </a:pPr>
            <a:r>
              <a:rPr lang="da-DK" sz="1800" dirty="0"/>
              <a:t>Det første trin er at lave et overgangsangreb, hvor du så offensivt som bygningen tillader det, forsøger at forsinke brandforløbet ved hjælp af CAF-spyd eller tågesøm. </a:t>
            </a:r>
            <a:br>
              <a:rPr lang="da-DK" sz="1800" dirty="0"/>
            </a:br>
            <a:endParaRPr lang="da-DK" sz="1800" dirty="0"/>
          </a:p>
          <a:p>
            <a:pPr marL="342900" indent="-342900">
              <a:buAutoNum type="arabicPeriod"/>
            </a:pPr>
            <a:r>
              <a:rPr lang="da-DK" sz="1800" dirty="0"/>
              <a:t>Det andet trin er at lave en begrænsningslinje. Når du laver din begrænsningslinje skal du først beslutte, hvilken flanke, der er kritisk – altså den du vil have etableret først. HL kan med fordel markere denne begrænsningslinje med kridtspray, spraymaling eller lignende, så brandmandskabet ikke er i tvivl om, hvor linjen skal laves. </a:t>
            </a:r>
          </a:p>
          <a:p>
            <a:pPr marL="342900" indent="-342900">
              <a:buAutoNum type="arabicPeriod"/>
            </a:pPr>
            <a:endParaRPr lang="da-DK" sz="1800" dirty="0"/>
          </a:p>
          <a:p>
            <a:pPr marL="342900" indent="-342900">
              <a:buAutoNum type="arabicPeriod"/>
            </a:pPr>
            <a:r>
              <a:rPr lang="da-DK" sz="1800" dirty="0"/>
              <a:t>Klargør en egentlig standsningslinje, hvor vi skærer konstruktionen op, og fjerner isolering mv. Afvent direkte befaling inden iværksættelse!  </a:t>
            </a:r>
          </a:p>
          <a:p>
            <a:pPr marL="0" indent="0">
              <a:buNone/>
            </a:pPr>
            <a:endParaRPr lang="da-DK" sz="1800" dirty="0"/>
          </a:p>
          <a:p>
            <a:pPr marL="0" indent="0" algn="ctr">
              <a:buNone/>
            </a:pPr>
            <a:r>
              <a:rPr lang="da-DK" sz="2000" dirty="0"/>
              <a:t>Pas på med at være for optimistisk i forhold til tolkning af brandforløb</a:t>
            </a:r>
            <a:endParaRPr lang="da-DK" sz="2000" b="1" dirty="0"/>
          </a:p>
          <a:p>
            <a:endParaRPr lang="da-DK" dirty="0"/>
          </a:p>
        </p:txBody>
      </p:sp>
    </p:spTree>
    <p:custDataLst>
      <p:tags r:id="rId1"/>
    </p:custDataLst>
    <p:extLst>
      <p:ext uri="{BB962C8B-B14F-4D97-AF65-F5344CB8AC3E}">
        <p14:creationId xmlns:p14="http://schemas.microsoft.com/office/powerpoint/2010/main" val="3483069448"/>
      </p:ext>
    </p:extLst>
  </p:cSld>
  <p:clrMapOvr>
    <a:masterClrMapping/>
  </p:clrMapOvr>
  <mc:AlternateContent xmlns:mc="http://schemas.openxmlformats.org/markup-compatibility/2006" xmlns:p14="http://schemas.microsoft.com/office/powerpoint/2010/main">
    <mc:Choice Requires="p14">
      <p:transition spd="slow" p14:dur="2000" advTm="113019"/>
    </mc:Choice>
    <mc:Fallback xmlns="">
      <p:transition spd="slow" advTm="113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6544" y="864001"/>
            <a:ext cx="9977783" cy="898525"/>
          </a:xfrm>
        </p:spPr>
        <p:txBody>
          <a:bodyPr/>
          <a:lstStyle/>
          <a:p>
            <a:r>
              <a:rPr lang="da-DK" dirty="0"/>
              <a:t>Lad os tage et konkret eksempel</a:t>
            </a:r>
            <a:br>
              <a:rPr lang="da-DK" dirty="0"/>
            </a:br>
            <a:r>
              <a:rPr lang="da-DK" sz="1800" dirty="0"/>
              <a:t>I forbindelse med håndværksarbejde har man fået antændt tagkonstruktionen</a:t>
            </a:r>
            <a:r>
              <a:rPr lang="da-DK" dirty="0"/>
              <a:t> </a:t>
            </a:r>
          </a:p>
        </p:txBody>
      </p:sp>
      <p:pic>
        <p:nvPicPr>
          <p:cNvPr id="4" name="Simulation_2_2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17688" y="1762526"/>
            <a:ext cx="8261350" cy="4536673"/>
          </a:xfrm>
        </p:spPr>
      </p:pic>
    </p:spTree>
    <p:extLst>
      <p:ext uri="{BB962C8B-B14F-4D97-AF65-F5344CB8AC3E}">
        <p14:creationId xmlns:p14="http://schemas.microsoft.com/office/powerpoint/2010/main" val="3558719119"/>
      </p:ext>
    </p:extLst>
  </p:cSld>
  <p:clrMapOvr>
    <a:masterClrMapping/>
  </p:clrMapOvr>
  <mc:AlternateContent xmlns:mc="http://schemas.openxmlformats.org/markup-compatibility/2006" xmlns:p14="http://schemas.microsoft.com/office/powerpoint/2010/main">
    <mc:Choice Requires="p14">
      <p:transition spd="slow" p14:dur="2000" advTm="20628"/>
    </mc:Choice>
    <mc:Fallback xmlns="">
      <p:transition spd="slow" advTm="2062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3556" objId="4"/>
        <p14:triggerEvt type="onClick" time="3556" objId="4"/>
        <p14:pauseEvt time="10677" objId="4"/>
        <p14:triggerEvt type="onClick" time="10677" objId="4"/>
        <p14:stopEvt time="20628"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2"/>
          <a:stretch>
            <a:fillRect/>
          </a:stretch>
        </p:blipFill>
        <p:spPr>
          <a:xfrm>
            <a:off x="0" y="0"/>
            <a:ext cx="12192000" cy="6858000"/>
          </a:xfrm>
          <a:prstGeom prst="rect">
            <a:avLst/>
          </a:prstGeom>
        </p:spPr>
      </p:pic>
      <p:sp>
        <p:nvSpPr>
          <p:cNvPr id="5" name="Tekstfelt 4"/>
          <p:cNvSpPr txBox="1"/>
          <p:nvPr/>
        </p:nvSpPr>
        <p:spPr>
          <a:xfrm>
            <a:off x="227890" y="66428"/>
            <a:ext cx="10861962" cy="1815882"/>
          </a:xfrm>
          <a:prstGeom prst="rect">
            <a:avLst/>
          </a:prstGeom>
          <a:noFill/>
        </p:spPr>
        <p:txBody>
          <a:bodyPr wrap="square" rtlCol="0">
            <a:spAutoFit/>
          </a:bodyPr>
          <a:lstStyle/>
          <a:p>
            <a:r>
              <a:rPr lang="da-DK" sz="1600" b="1" dirty="0">
                <a:solidFill>
                  <a:srgbClr val="002060"/>
                </a:solidFill>
              </a:rPr>
              <a:t>Vi opsøger branden på taget! </a:t>
            </a:r>
          </a:p>
          <a:p>
            <a:endParaRPr lang="da-DK" sz="1600" b="1" dirty="0">
              <a:solidFill>
                <a:srgbClr val="002060"/>
              </a:solidFill>
            </a:endParaRPr>
          </a:p>
          <a:p>
            <a:r>
              <a:rPr lang="da-DK" sz="1600" b="1" dirty="0">
                <a:solidFill>
                  <a:srgbClr val="002060"/>
                </a:solidFill>
              </a:rPr>
              <a:t>Vi går vi så tæt som det er muligt og forsvarligt, og forsøger at knække brandforløbskurven. </a:t>
            </a:r>
          </a:p>
          <a:p>
            <a:endParaRPr lang="da-DK" sz="1600" b="1" dirty="0">
              <a:solidFill>
                <a:srgbClr val="002060"/>
              </a:solidFill>
            </a:endParaRPr>
          </a:p>
          <a:p>
            <a:r>
              <a:rPr lang="da-DK" sz="1600" b="1" dirty="0">
                <a:solidFill>
                  <a:srgbClr val="002060"/>
                </a:solidFill>
              </a:rPr>
              <a:t>Ved det umiddelbare tiltag, åben da forsigtigt for røret, da der er risiko for at ”blæse” branden til siderne</a:t>
            </a:r>
          </a:p>
          <a:p>
            <a:endParaRPr lang="da-DK" sz="1600" b="1" dirty="0">
              <a:solidFill>
                <a:srgbClr val="002060"/>
              </a:solidFill>
            </a:endParaRPr>
          </a:p>
          <a:p>
            <a:r>
              <a:rPr lang="da-DK" sz="1600" b="1" dirty="0">
                <a:solidFill>
                  <a:srgbClr val="002060"/>
                </a:solidFill>
              </a:rPr>
              <a:t>Anvend primært tør-CAF via CAF-spyd alternativt tågesøm med vand til at dæmpe branden</a:t>
            </a:r>
          </a:p>
        </p:txBody>
      </p:sp>
      <p:sp>
        <p:nvSpPr>
          <p:cNvPr id="10" name="Eksplosion 1 9"/>
          <p:cNvSpPr/>
          <p:nvPr/>
        </p:nvSpPr>
        <p:spPr>
          <a:xfrm>
            <a:off x="8055795" y="3840925"/>
            <a:ext cx="114003" cy="127132"/>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36544173"/>
      </p:ext>
    </p:extLst>
  </p:cSld>
  <p:clrMapOvr>
    <a:masterClrMapping/>
  </p:clrMapOvr>
  <mc:AlternateContent xmlns:mc="http://schemas.openxmlformats.org/markup-compatibility/2006" xmlns:p14="http://schemas.microsoft.com/office/powerpoint/2010/main">
    <mc:Choice Requires="p14">
      <p:transition spd="slow" p14:dur="2000" advTm="38065"/>
    </mc:Choice>
    <mc:Fallback xmlns="">
      <p:transition spd="slow" advTm="3806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2"/>
          <a:stretch>
            <a:fillRect/>
          </a:stretch>
        </p:blipFill>
        <p:spPr>
          <a:xfrm>
            <a:off x="0" y="0"/>
            <a:ext cx="12192000" cy="6858000"/>
          </a:xfrm>
          <a:prstGeom prst="rect">
            <a:avLst/>
          </a:prstGeom>
        </p:spPr>
      </p:pic>
      <p:sp>
        <p:nvSpPr>
          <p:cNvPr id="5" name="Tekstfelt 4"/>
          <p:cNvSpPr txBox="1"/>
          <p:nvPr/>
        </p:nvSpPr>
        <p:spPr>
          <a:xfrm>
            <a:off x="350983" y="295028"/>
            <a:ext cx="10861962" cy="1323439"/>
          </a:xfrm>
          <a:prstGeom prst="rect">
            <a:avLst/>
          </a:prstGeom>
          <a:noFill/>
        </p:spPr>
        <p:txBody>
          <a:bodyPr wrap="square" rtlCol="0">
            <a:spAutoFit/>
          </a:bodyPr>
          <a:lstStyle/>
          <a:p>
            <a:r>
              <a:rPr lang="da-DK" sz="1600" b="1" dirty="0">
                <a:solidFill>
                  <a:srgbClr val="002060"/>
                </a:solidFill>
              </a:rPr>
              <a:t>Efter vi har foretaget vores umiddelbare taktiske tiltag laver vi en begrænsningslinje</a:t>
            </a:r>
          </a:p>
          <a:p>
            <a:endParaRPr lang="da-DK" sz="1600" b="1" dirty="0">
              <a:solidFill>
                <a:srgbClr val="002060"/>
              </a:solidFill>
            </a:endParaRPr>
          </a:p>
          <a:p>
            <a:r>
              <a:rPr lang="da-DK" sz="1600" b="1" dirty="0">
                <a:solidFill>
                  <a:srgbClr val="002060"/>
                </a:solidFill>
              </a:rPr>
              <a:t>Begrænsningslinjen er reelt set ”prikker” med slukningsmiddel, anvend tør-CAF</a:t>
            </a:r>
          </a:p>
          <a:p>
            <a:endParaRPr lang="da-DK" sz="1600" b="1" dirty="0">
              <a:solidFill>
                <a:srgbClr val="002060"/>
              </a:solidFill>
            </a:endParaRPr>
          </a:p>
          <a:p>
            <a:r>
              <a:rPr lang="da-DK" sz="1600" b="1" dirty="0">
                <a:solidFill>
                  <a:srgbClr val="002060"/>
                </a:solidFill>
              </a:rPr>
              <a:t>Læs konstruktionen (</a:t>
            </a:r>
            <a:r>
              <a:rPr lang="da-DK" sz="1600" b="1" dirty="0" err="1">
                <a:solidFill>
                  <a:srgbClr val="002060"/>
                </a:solidFill>
              </a:rPr>
              <a:t>spærkonstruktionen</a:t>
            </a:r>
            <a:r>
              <a:rPr lang="da-DK" sz="1600" b="1" dirty="0">
                <a:solidFill>
                  <a:srgbClr val="002060"/>
                </a:solidFill>
              </a:rPr>
              <a:t>), så vi arbejder med bygningen. </a:t>
            </a:r>
          </a:p>
        </p:txBody>
      </p:sp>
      <p:sp>
        <p:nvSpPr>
          <p:cNvPr id="19" name="Eksplosion 1 18"/>
          <p:cNvSpPr/>
          <p:nvPr/>
        </p:nvSpPr>
        <p:spPr>
          <a:xfrm>
            <a:off x="8055795" y="3840925"/>
            <a:ext cx="114003" cy="127132"/>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6" name="Eksplosion 1 25"/>
          <p:cNvSpPr/>
          <p:nvPr/>
        </p:nvSpPr>
        <p:spPr>
          <a:xfrm>
            <a:off x="6409139" y="3745124"/>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7" name="Eksplosion 1 26"/>
          <p:cNvSpPr/>
          <p:nvPr/>
        </p:nvSpPr>
        <p:spPr>
          <a:xfrm>
            <a:off x="6783685" y="3944031"/>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8" name="Eksplosion 1 27"/>
          <p:cNvSpPr/>
          <p:nvPr/>
        </p:nvSpPr>
        <p:spPr>
          <a:xfrm>
            <a:off x="7130344" y="4085833"/>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cxnSp>
        <p:nvCxnSpPr>
          <p:cNvPr id="10" name="Lige forbindelse 9"/>
          <p:cNvCxnSpPr/>
          <p:nvPr/>
        </p:nvCxnSpPr>
        <p:spPr>
          <a:xfrm>
            <a:off x="6510739" y="3730266"/>
            <a:ext cx="1124021" cy="49159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4117262"/>
      </p:ext>
    </p:extLst>
  </p:cSld>
  <p:clrMapOvr>
    <a:masterClrMapping/>
  </p:clrMapOvr>
  <mc:AlternateContent xmlns:mc="http://schemas.openxmlformats.org/markup-compatibility/2006" xmlns:p14="http://schemas.microsoft.com/office/powerpoint/2010/main">
    <mc:Choice Requires="p14">
      <p:transition spd="slow" p14:dur="2000" advTm="30007"/>
    </mc:Choice>
    <mc:Fallback xmlns="">
      <p:transition spd="slow" advTm="300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9009" y="1191741"/>
            <a:ext cx="9021233" cy="784590"/>
          </a:xfrm>
        </p:spPr>
        <p:txBody>
          <a:bodyPr anchor="ctr"/>
          <a:lstStyle/>
          <a:p>
            <a:r>
              <a:rPr lang="da-DK" sz="3200" dirty="0"/>
              <a:t>Hvordan plejer vi at håndtere tagbrande? </a:t>
            </a:r>
            <a:br>
              <a:rPr lang="da-DK" sz="4000" dirty="0"/>
            </a:br>
            <a:endParaRPr lang="da-DK" sz="4000" dirty="0"/>
          </a:p>
        </p:txBody>
      </p:sp>
      <p:sp>
        <p:nvSpPr>
          <p:cNvPr id="3" name="Pladsholder til indhold 2"/>
          <p:cNvSpPr>
            <a:spLocks noGrp="1"/>
          </p:cNvSpPr>
          <p:nvPr>
            <p:ph idx="1"/>
          </p:nvPr>
        </p:nvSpPr>
        <p:spPr/>
        <p:txBody>
          <a:bodyPr/>
          <a:lstStyle/>
          <a:p>
            <a:endParaRPr lang="da-DK" dirty="0"/>
          </a:p>
          <a:p>
            <a:endParaRPr lang="da-DK" dirty="0"/>
          </a:p>
          <a:p>
            <a:endParaRPr lang="da-DK" dirty="0"/>
          </a:p>
        </p:txBody>
      </p:sp>
      <p:pic>
        <p:nvPicPr>
          <p:cNvPr id="1026" name="02B7AB76-F1E1-4B9C-82FE-E4B3287C8F4C" descr="02B7AB76-F1E1-4B9C-82FE-E4B3287C8F4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34" b="11116"/>
          <a:stretch/>
        </p:blipFill>
        <p:spPr bwMode="auto">
          <a:xfrm>
            <a:off x="922231" y="1814400"/>
            <a:ext cx="4979805" cy="345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p:cNvPicPr>
            <a:picLocks noChangeAspect="1"/>
          </p:cNvPicPr>
          <p:nvPr/>
        </p:nvPicPr>
        <p:blipFill>
          <a:blip r:embed="rId5"/>
          <a:stretch>
            <a:fillRect/>
          </a:stretch>
        </p:blipFill>
        <p:spPr>
          <a:xfrm>
            <a:off x="6143770" y="1814400"/>
            <a:ext cx="4906338" cy="3459564"/>
          </a:xfrm>
          <a:prstGeom prst="rect">
            <a:avLst/>
          </a:prstGeom>
        </p:spPr>
      </p:pic>
    </p:spTree>
    <p:custDataLst>
      <p:tags r:id="rId1"/>
    </p:custDataLst>
    <p:extLst>
      <p:ext uri="{BB962C8B-B14F-4D97-AF65-F5344CB8AC3E}">
        <p14:creationId xmlns:p14="http://schemas.microsoft.com/office/powerpoint/2010/main" val="520766464"/>
      </p:ext>
    </p:extLst>
  </p:cSld>
  <p:clrMapOvr>
    <a:masterClrMapping/>
  </p:clrMapOvr>
  <mc:AlternateContent xmlns:mc="http://schemas.openxmlformats.org/markup-compatibility/2006" xmlns:p14="http://schemas.microsoft.com/office/powerpoint/2010/main">
    <mc:Choice Requires="p14">
      <p:transition spd="slow" p14:dur="2000" advTm="72927"/>
    </mc:Choice>
    <mc:Fallback xmlns="">
      <p:transition spd="slow" advTm="729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2"/>
          <a:stretch>
            <a:fillRect/>
          </a:stretch>
        </p:blipFill>
        <p:spPr>
          <a:xfrm>
            <a:off x="0" y="0"/>
            <a:ext cx="12192000" cy="6858000"/>
          </a:xfrm>
          <a:prstGeom prst="rect">
            <a:avLst/>
          </a:prstGeom>
        </p:spPr>
      </p:pic>
      <p:sp>
        <p:nvSpPr>
          <p:cNvPr id="5" name="Tekstfelt 4"/>
          <p:cNvSpPr txBox="1"/>
          <p:nvPr/>
        </p:nvSpPr>
        <p:spPr>
          <a:xfrm>
            <a:off x="350983" y="295028"/>
            <a:ext cx="10861962" cy="2308324"/>
          </a:xfrm>
          <a:prstGeom prst="rect">
            <a:avLst/>
          </a:prstGeom>
          <a:noFill/>
        </p:spPr>
        <p:txBody>
          <a:bodyPr wrap="square" rtlCol="0">
            <a:spAutoFit/>
          </a:bodyPr>
          <a:lstStyle/>
          <a:p>
            <a:r>
              <a:rPr lang="da-DK" sz="1600" b="1" dirty="0">
                <a:solidFill>
                  <a:srgbClr val="002060"/>
                </a:solidFill>
              </a:rPr>
              <a:t>Hvis det vurderes, at der fortsat er brandspredning, så laver vi endnu en begrænsningslinje</a:t>
            </a:r>
          </a:p>
          <a:p>
            <a:endParaRPr lang="da-DK" sz="1600" b="1" dirty="0">
              <a:solidFill>
                <a:srgbClr val="002060"/>
              </a:solidFill>
            </a:endParaRPr>
          </a:p>
          <a:p>
            <a:r>
              <a:rPr lang="da-DK" sz="1600" b="1" dirty="0">
                <a:solidFill>
                  <a:srgbClr val="002060"/>
                </a:solidFill>
              </a:rPr>
              <a:t>Italesæt løbende, om vi arbejder med konstruktionen – eller imod!</a:t>
            </a:r>
          </a:p>
          <a:p>
            <a:endParaRPr lang="da-DK" sz="1600" b="1" dirty="0">
              <a:solidFill>
                <a:srgbClr val="002060"/>
              </a:solidFill>
            </a:endParaRPr>
          </a:p>
          <a:p>
            <a:r>
              <a:rPr lang="da-DK" sz="1600" b="1" dirty="0">
                <a:solidFill>
                  <a:srgbClr val="002060"/>
                </a:solidFill>
              </a:rPr>
              <a:t>Italesæt ”hvad vi tror der brænder, og hvor det spreder sig hen”</a:t>
            </a:r>
          </a:p>
          <a:p>
            <a:endParaRPr lang="da-DK" sz="1600" b="1" dirty="0">
              <a:solidFill>
                <a:srgbClr val="002060"/>
              </a:solidFill>
            </a:endParaRPr>
          </a:p>
          <a:p>
            <a:r>
              <a:rPr lang="da-DK" sz="1600" b="1" dirty="0">
                <a:solidFill>
                  <a:srgbClr val="002060"/>
                </a:solidFill>
              </a:rPr>
              <a:t>Ser vi effekt, kan vi måle effekt (faldende temperatur)? </a:t>
            </a:r>
          </a:p>
          <a:p>
            <a:endParaRPr lang="da-DK" sz="1600" b="1" dirty="0"/>
          </a:p>
          <a:p>
            <a:r>
              <a:rPr lang="da-DK" sz="1600" b="1" dirty="0"/>
              <a:t> </a:t>
            </a:r>
          </a:p>
        </p:txBody>
      </p:sp>
      <p:sp>
        <p:nvSpPr>
          <p:cNvPr id="15" name="Eksplosion 1 14"/>
          <p:cNvSpPr/>
          <p:nvPr/>
        </p:nvSpPr>
        <p:spPr>
          <a:xfrm>
            <a:off x="8055795" y="3840925"/>
            <a:ext cx="114003" cy="127132"/>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0" name="Eksplosion 1 19"/>
          <p:cNvSpPr/>
          <p:nvPr/>
        </p:nvSpPr>
        <p:spPr>
          <a:xfrm>
            <a:off x="7152596" y="3739325"/>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2" name="Eksplosion 1 21"/>
          <p:cNvSpPr/>
          <p:nvPr/>
        </p:nvSpPr>
        <p:spPr>
          <a:xfrm>
            <a:off x="7516870" y="3893231"/>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4" name="Eksplosion 1 23"/>
          <p:cNvSpPr/>
          <p:nvPr/>
        </p:nvSpPr>
        <p:spPr>
          <a:xfrm>
            <a:off x="7945985" y="4064604"/>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5" name="Eksplosion 1 24"/>
          <p:cNvSpPr/>
          <p:nvPr/>
        </p:nvSpPr>
        <p:spPr>
          <a:xfrm>
            <a:off x="6409139" y="3745124"/>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6" name="Eksplosion 1 25"/>
          <p:cNvSpPr/>
          <p:nvPr/>
        </p:nvSpPr>
        <p:spPr>
          <a:xfrm>
            <a:off x="6783685" y="3944031"/>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7" name="Eksplosion 1 26"/>
          <p:cNvSpPr/>
          <p:nvPr/>
        </p:nvSpPr>
        <p:spPr>
          <a:xfrm>
            <a:off x="7130344" y="4085833"/>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cxnSp>
        <p:nvCxnSpPr>
          <p:cNvPr id="13" name="Lige forbindelse 12"/>
          <p:cNvCxnSpPr/>
          <p:nvPr/>
        </p:nvCxnSpPr>
        <p:spPr>
          <a:xfrm>
            <a:off x="7212908" y="3695839"/>
            <a:ext cx="1124021" cy="4915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Lige forbindelse 13"/>
          <p:cNvCxnSpPr/>
          <p:nvPr/>
        </p:nvCxnSpPr>
        <p:spPr>
          <a:xfrm>
            <a:off x="6487086" y="3739325"/>
            <a:ext cx="1124021" cy="49159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4913897"/>
      </p:ext>
    </p:extLst>
  </p:cSld>
  <p:clrMapOvr>
    <a:masterClrMapping/>
  </p:clrMapOvr>
  <mc:AlternateContent xmlns:mc="http://schemas.openxmlformats.org/markup-compatibility/2006" xmlns:p14="http://schemas.microsoft.com/office/powerpoint/2010/main">
    <mc:Choice Requires="p14">
      <p:transition spd="slow" p14:dur="2000" advTm="19768"/>
    </mc:Choice>
    <mc:Fallback xmlns="">
      <p:transition spd="slow" advTm="1976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 – Inspicer konstruktionen</a:t>
            </a:r>
            <a:br>
              <a:rPr lang="da-DK" dirty="0"/>
            </a:br>
            <a:endParaRPr lang="da-DK" dirty="0"/>
          </a:p>
        </p:txBody>
      </p:sp>
      <p:sp>
        <p:nvSpPr>
          <p:cNvPr id="3" name="Pladsholder til indhold 2"/>
          <p:cNvSpPr>
            <a:spLocks noGrp="1"/>
          </p:cNvSpPr>
          <p:nvPr>
            <p:ph idx="1"/>
          </p:nvPr>
        </p:nvSpPr>
        <p:spPr>
          <a:xfrm>
            <a:off x="1440000" y="1357746"/>
            <a:ext cx="9019117" cy="4715918"/>
          </a:xfrm>
        </p:spPr>
        <p:txBody>
          <a:bodyPr/>
          <a:lstStyle/>
          <a:p>
            <a:pPr>
              <a:buFont typeface="Courier New" panose="02070309020205020404" pitchFamily="49" charset="0"/>
              <a:buChar char="o"/>
            </a:pPr>
            <a:r>
              <a:rPr lang="da-DK" sz="2000" dirty="0"/>
              <a:t>For at inspicere konstruktionen kan det være nødvendigt at konstruere et inspektionshul på den ”raske” side af begrænsningslinjen.  </a:t>
            </a:r>
          </a:p>
          <a:p>
            <a:pPr>
              <a:buFont typeface="Courier New" panose="02070309020205020404" pitchFamily="49" charset="0"/>
              <a:buChar char="o"/>
            </a:pPr>
            <a:r>
              <a:rPr lang="da-DK" sz="2000" dirty="0"/>
              <a:t>Formålet med inspektionen er dels at erkende konstruktionens opbygning, dels at sikre, at vi får slukningsmidlet påført så effektivt som muligt.</a:t>
            </a:r>
          </a:p>
          <a:p>
            <a:pPr>
              <a:buFont typeface="Courier New" panose="02070309020205020404" pitchFamily="49" charset="0"/>
              <a:buChar char="o"/>
            </a:pPr>
            <a:r>
              <a:rPr lang="da-DK" sz="2000" dirty="0"/>
              <a:t>Til at konstruere dette inspektionshul bør man vælge et skæreværktøj, der egner sig til opgaven. Det kan eksempelvis være: Redningssav, motorkædesav, motorskæreskive, bajonetsav, etc. </a:t>
            </a:r>
          </a:p>
          <a:p>
            <a:pPr>
              <a:buFont typeface="Courier New" panose="02070309020205020404" pitchFamily="49" charset="0"/>
              <a:buChar char="o"/>
            </a:pPr>
            <a:r>
              <a:rPr lang="da-DK" sz="2000" dirty="0"/>
              <a:t>I arbejdet med at få slukningsmidlet ind i konstruktionen skal brandmandskabet være opmærksom på, at mandskabet ikke arbejder så dybt i konstruktionen, at man ender med at ramme underliggende rum, med fare for unødig følgeskade. </a:t>
            </a:r>
          </a:p>
          <a:p>
            <a:pPr marL="0" indent="0">
              <a:buNone/>
            </a:pPr>
            <a:endParaRPr lang="da-DK" b="1" dirty="0"/>
          </a:p>
          <a:p>
            <a:pPr marL="0" indent="0">
              <a:buNone/>
            </a:pPr>
            <a:endParaRPr lang="da-DK" b="1" dirty="0"/>
          </a:p>
          <a:p>
            <a:endParaRPr lang="da-DK" dirty="0"/>
          </a:p>
        </p:txBody>
      </p:sp>
    </p:spTree>
    <p:custDataLst>
      <p:tags r:id="rId1"/>
    </p:custDataLst>
    <p:extLst>
      <p:ext uri="{BB962C8B-B14F-4D97-AF65-F5344CB8AC3E}">
        <p14:creationId xmlns:p14="http://schemas.microsoft.com/office/powerpoint/2010/main" val="4174715768"/>
      </p:ext>
    </p:extLst>
  </p:cSld>
  <p:clrMapOvr>
    <a:masterClrMapping/>
  </p:clrMapOvr>
  <mc:AlternateContent xmlns:mc="http://schemas.openxmlformats.org/markup-compatibility/2006" xmlns:p14="http://schemas.microsoft.com/office/powerpoint/2010/main">
    <mc:Choice Requires="p14">
      <p:transition spd="slow" p14:dur="2000" advTm="91107"/>
    </mc:Choice>
    <mc:Fallback xmlns="">
      <p:transition spd="slow" advTm="911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2"/>
          <a:stretch>
            <a:fillRect/>
          </a:stretch>
        </p:blipFill>
        <p:spPr>
          <a:xfrm>
            <a:off x="0" y="0"/>
            <a:ext cx="12192000" cy="6858000"/>
          </a:xfrm>
          <a:prstGeom prst="rect">
            <a:avLst/>
          </a:prstGeom>
        </p:spPr>
      </p:pic>
      <p:sp>
        <p:nvSpPr>
          <p:cNvPr id="5" name="Tekstfelt 4"/>
          <p:cNvSpPr txBox="1"/>
          <p:nvPr/>
        </p:nvSpPr>
        <p:spPr>
          <a:xfrm>
            <a:off x="314038" y="343323"/>
            <a:ext cx="10861962" cy="1815882"/>
          </a:xfrm>
          <a:prstGeom prst="rect">
            <a:avLst/>
          </a:prstGeom>
          <a:noFill/>
        </p:spPr>
        <p:txBody>
          <a:bodyPr wrap="square" rtlCol="0">
            <a:spAutoFit/>
          </a:bodyPr>
          <a:lstStyle/>
          <a:p>
            <a:r>
              <a:rPr lang="da-DK" sz="1600" b="1" dirty="0">
                <a:solidFill>
                  <a:srgbClr val="002060"/>
                </a:solidFill>
              </a:rPr>
              <a:t>Konstruer inspektionshul på den raske side af begrænsningslinjen </a:t>
            </a:r>
          </a:p>
          <a:p>
            <a:endParaRPr lang="da-DK" sz="1600" b="1" dirty="0">
              <a:solidFill>
                <a:srgbClr val="002060"/>
              </a:solidFill>
            </a:endParaRPr>
          </a:p>
          <a:p>
            <a:r>
              <a:rPr lang="da-DK" sz="1600" b="1" dirty="0">
                <a:solidFill>
                  <a:srgbClr val="002060"/>
                </a:solidFill>
              </a:rPr>
              <a:t>Inspektionshullet skal være mellem 50x50 cm – 100x100 cm. </a:t>
            </a:r>
          </a:p>
          <a:p>
            <a:endParaRPr lang="da-DK" sz="1600" b="1" dirty="0">
              <a:solidFill>
                <a:srgbClr val="002060"/>
              </a:solidFill>
            </a:endParaRPr>
          </a:p>
          <a:p>
            <a:r>
              <a:rPr lang="da-DK" sz="1600" b="1" dirty="0">
                <a:solidFill>
                  <a:srgbClr val="002060"/>
                </a:solidFill>
              </a:rPr>
              <a:t>Inspektionshullet skal konstrueres taktisk, så det kan blive en del af standsningslinjen</a:t>
            </a:r>
          </a:p>
          <a:p>
            <a:endParaRPr lang="da-DK" sz="1600" b="1" dirty="0">
              <a:solidFill>
                <a:srgbClr val="002060"/>
              </a:solidFill>
            </a:endParaRPr>
          </a:p>
          <a:p>
            <a:r>
              <a:rPr lang="da-DK" sz="1600" b="1" dirty="0">
                <a:solidFill>
                  <a:srgbClr val="002060"/>
                </a:solidFill>
              </a:rPr>
              <a:t>Forsøg at undgå at svække konstruktionen, undlad at skære i </a:t>
            </a:r>
            <a:r>
              <a:rPr lang="da-DK" sz="1600" b="1" dirty="0" err="1">
                <a:solidFill>
                  <a:srgbClr val="002060"/>
                </a:solidFill>
              </a:rPr>
              <a:t>spærkonstruktionen</a:t>
            </a:r>
            <a:r>
              <a:rPr lang="da-DK" sz="1600" b="1" dirty="0">
                <a:solidFill>
                  <a:srgbClr val="002060"/>
                </a:solidFill>
              </a:rPr>
              <a:t>.</a:t>
            </a:r>
          </a:p>
        </p:txBody>
      </p:sp>
      <p:sp>
        <p:nvSpPr>
          <p:cNvPr id="7" name="Beslutning 6"/>
          <p:cNvSpPr/>
          <p:nvPr/>
        </p:nvSpPr>
        <p:spPr>
          <a:xfrm rot="1259810">
            <a:off x="5948695" y="3851151"/>
            <a:ext cx="633488" cy="254083"/>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ksplosion 1 19"/>
          <p:cNvSpPr/>
          <p:nvPr/>
        </p:nvSpPr>
        <p:spPr>
          <a:xfrm>
            <a:off x="8055795" y="3840925"/>
            <a:ext cx="114003" cy="127132"/>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2" name="Eksplosion 1 21"/>
          <p:cNvSpPr/>
          <p:nvPr/>
        </p:nvSpPr>
        <p:spPr>
          <a:xfrm>
            <a:off x="7152596" y="3739325"/>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4" name="Eksplosion 1 23"/>
          <p:cNvSpPr/>
          <p:nvPr/>
        </p:nvSpPr>
        <p:spPr>
          <a:xfrm>
            <a:off x="7516870" y="3893231"/>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5" name="Eksplosion 1 24"/>
          <p:cNvSpPr/>
          <p:nvPr/>
        </p:nvSpPr>
        <p:spPr>
          <a:xfrm>
            <a:off x="7945985" y="4064604"/>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cxnSp>
        <p:nvCxnSpPr>
          <p:cNvPr id="8" name="Lige forbindelse 7"/>
          <p:cNvCxnSpPr/>
          <p:nvPr/>
        </p:nvCxnSpPr>
        <p:spPr>
          <a:xfrm>
            <a:off x="7212908" y="3695839"/>
            <a:ext cx="1124021" cy="491594"/>
          </a:xfrm>
          <a:prstGeom prst="line">
            <a:avLst/>
          </a:prstGeom>
        </p:spPr>
        <p:style>
          <a:lnRef idx="2">
            <a:schemeClr val="accent1"/>
          </a:lnRef>
          <a:fillRef idx="0">
            <a:schemeClr val="accent1"/>
          </a:fillRef>
          <a:effectRef idx="1">
            <a:schemeClr val="accent1"/>
          </a:effectRef>
          <a:fontRef idx="minor">
            <a:schemeClr val="tx1"/>
          </a:fontRef>
        </p:style>
      </p:cxnSp>
      <p:sp>
        <p:nvSpPr>
          <p:cNvPr id="26" name="Eksplosion 1 25"/>
          <p:cNvSpPr/>
          <p:nvPr/>
        </p:nvSpPr>
        <p:spPr>
          <a:xfrm>
            <a:off x="6409139" y="3745124"/>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7" name="Eksplosion 1 26"/>
          <p:cNvSpPr/>
          <p:nvPr/>
        </p:nvSpPr>
        <p:spPr>
          <a:xfrm>
            <a:off x="6783685" y="3944031"/>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8" name="Eksplosion 1 27"/>
          <p:cNvSpPr/>
          <p:nvPr/>
        </p:nvSpPr>
        <p:spPr>
          <a:xfrm>
            <a:off x="7130344" y="4085833"/>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cxnSp>
        <p:nvCxnSpPr>
          <p:cNvPr id="17" name="Lige forbindelse 16"/>
          <p:cNvCxnSpPr/>
          <p:nvPr/>
        </p:nvCxnSpPr>
        <p:spPr>
          <a:xfrm>
            <a:off x="6486456" y="3718700"/>
            <a:ext cx="1124021" cy="49159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731865"/>
      </p:ext>
    </p:extLst>
  </p:cSld>
  <p:clrMapOvr>
    <a:masterClrMapping/>
  </p:clrMapOvr>
  <mc:AlternateContent xmlns:mc="http://schemas.openxmlformats.org/markup-compatibility/2006" xmlns:p14="http://schemas.microsoft.com/office/powerpoint/2010/main">
    <mc:Choice Requires="p14">
      <p:transition spd="slow" p14:dur="2000" advTm="33261"/>
    </mc:Choice>
    <mc:Fallback xmlns="">
      <p:transition spd="slow" advTm="3326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 – Inspicer konstruktionen - fortsat</a:t>
            </a:r>
            <a:br>
              <a:rPr lang="da-DK" dirty="0"/>
            </a:br>
            <a:endParaRPr lang="da-DK" dirty="0"/>
          </a:p>
        </p:txBody>
      </p:sp>
      <p:sp>
        <p:nvSpPr>
          <p:cNvPr id="3" name="Pladsholder til indhold 2"/>
          <p:cNvSpPr>
            <a:spLocks noGrp="1"/>
          </p:cNvSpPr>
          <p:nvPr>
            <p:ph idx="1"/>
          </p:nvPr>
        </p:nvSpPr>
        <p:spPr>
          <a:xfrm>
            <a:off x="1440000" y="1357746"/>
            <a:ext cx="9019117" cy="4715918"/>
          </a:xfrm>
        </p:spPr>
        <p:txBody>
          <a:bodyPr/>
          <a:lstStyle/>
          <a:p>
            <a:r>
              <a:rPr lang="da-DK" sz="2000" dirty="0"/>
              <a:t>Når inspektionshullet er lavet kan konstruktionen nu besigtiges og man står typisk over for en svaret på en række spørgsmål:</a:t>
            </a:r>
          </a:p>
          <a:p>
            <a:r>
              <a:rPr lang="da-DK" sz="2000" dirty="0"/>
              <a:t>Har man har arbejdet i den rigtige dybde med sit CAF-spyd og derved kunnet lave en effektiv begrænsningslinje - den eksakte arbejdsdybde kan nu fastlægges.</a:t>
            </a:r>
          </a:p>
          <a:p>
            <a:r>
              <a:rPr lang="da-DK" sz="2000" dirty="0"/>
              <a:t>Har man haft den ønskede effekt af begrænsningslinjen:</a:t>
            </a:r>
          </a:p>
          <a:p>
            <a:pPr marL="937260" lvl="1" indent="-457200">
              <a:buFont typeface="+mj-lt"/>
              <a:buAutoNum type="arabicPeriod"/>
            </a:pPr>
            <a:r>
              <a:rPr lang="da-DK" sz="1800" dirty="0"/>
              <a:t>Branden synes under kontrol og der kommer damp op ad inspektionshullet. Der foretages ikke yderligere tiltag ift. til at lave en standsningslinje.</a:t>
            </a:r>
          </a:p>
          <a:p>
            <a:pPr marL="937260" lvl="1" indent="-457200">
              <a:buFont typeface="+mj-lt"/>
              <a:buAutoNum type="arabicPeriod"/>
            </a:pPr>
            <a:r>
              <a:rPr lang="da-DK" sz="1800" dirty="0"/>
              <a:t>Det er uvist om branden endnu er under kontrol, der kommer varm røg op ad inspektionshullet. En standsningslinje etableres med udgangspunkt i inspektionshullet.</a:t>
            </a:r>
          </a:p>
          <a:p>
            <a:pPr marL="937260" lvl="1" indent="-457200">
              <a:buFont typeface="+mj-lt"/>
              <a:buAutoNum type="arabicPeriod"/>
            </a:pPr>
            <a:r>
              <a:rPr lang="da-DK" sz="1800" dirty="0"/>
              <a:t>Branden har allerede bredt sig forbi inspektionshullet og en mere defensiv begrænsningslinje etableres.</a:t>
            </a:r>
          </a:p>
          <a:p>
            <a:pPr marL="457200" indent="-457200">
              <a:buFont typeface="+mj-lt"/>
              <a:buAutoNum type="arabicPeriod"/>
            </a:pPr>
            <a:endParaRPr lang="da-DK" sz="2000" dirty="0"/>
          </a:p>
          <a:p>
            <a:pPr marL="0" indent="0">
              <a:buNone/>
            </a:pPr>
            <a:endParaRPr lang="da-DK" b="1" dirty="0"/>
          </a:p>
          <a:p>
            <a:pPr marL="0" indent="0">
              <a:buNone/>
            </a:pPr>
            <a:endParaRPr lang="da-DK" b="1" dirty="0"/>
          </a:p>
          <a:p>
            <a:endParaRPr lang="da-DK" dirty="0"/>
          </a:p>
        </p:txBody>
      </p:sp>
    </p:spTree>
    <p:extLst>
      <p:ext uri="{BB962C8B-B14F-4D97-AF65-F5344CB8AC3E}">
        <p14:creationId xmlns:p14="http://schemas.microsoft.com/office/powerpoint/2010/main" val="2108990715"/>
      </p:ext>
    </p:extLst>
  </p:cSld>
  <p:clrMapOvr>
    <a:masterClrMapping/>
  </p:clrMapOvr>
  <mc:AlternateContent xmlns:mc="http://schemas.openxmlformats.org/markup-compatibility/2006" xmlns:p14="http://schemas.microsoft.com/office/powerpoint/2010/main">
    <mc:Choice Requires="p14">
      <p:transition spd="slow" p14:dur="2000" advTm="61545"/>
    </mc:Choice>
    <mc:Fallback xmlns="">
      <p:transition spd="slow" advTm="6154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4"/>
          <a:stretch>
            <a:fillRect/>
          </a:stretch>
        </p:blipFill>
        <p:spPr>
          <a:xfrm>
            <a:off x="10935" y="0"/>
            <a:ext cx="12192000" cy="6858000"/>
          </a:xfrm>
          <a:prstGeom prst="rect">
            <a:avLst/>
          </a:prstGeom>
        </p:spPr>
      </p:pic>
      <p:sp>
        <p:nvSpPr>
          <p:cNvPr id="5" name="Tekstfelt 4"/>
          <p:cNvSpPr txBox="1"/>
          <p:nvPr/>
        </p:nvSpPr>
        <p:spPr>
          <a:xfrm>
            <a:off x="314038" y="343323"/>
            <a:ext cx="10861962" cy="1815882"/>
          </a:xfrm>
          <a:prstGeom prst="rect">
            <a:avLst/>
          </a:prstGeom>
          <a:noFill/>
        </p:spPr>
        <p:txBody>
          <a:bodyPr wrap="square" rtlCol="0">
            <a:spAutoFit/>
          </a:bodyPr>
          <a:lstStyle/>
          <a:p>
            <a:r>
              <a:rPr lang="da-DK" sz="1600" b="1" dirty="0">
                <a:solidFill>
                  <a:srgbClr val="002060"/>
                </a:solidFill>
              </a:rPr>
              <a:t>Hvis det vurderes nødvendigt, så giver ISL befaling til, at HL etablerer en standsningslinje</a:t>
            </a:r>
          </a:p>
          <a:p>
            <a:endParaRPr lang="da-DK" sz="1600" b="1" dirty="0">
              <a:solidFill>
                <a:srgbClr val="002060"/>
              </a:solidFill>
            </a:endParaRPr>
          </a:p>
          <a:p>
            <a:r>
              <a:rPr lang="da-DK" sz="1600" b="1" dirty="0">
                <a:solidFill>
                  <a:srgbClr val="002060"/>
                </a:solidFill>
              </a:rPr>
              <a:t>Her skærer vi konstruktionen op, og laver et bælte, efter devisen – hertil, og ikke længere </a:t>
            </a:r>
          </a:p>
          <a:p>
            <a:endParaRPr lang="da-DK" sz="1600" b="1" dirty="0">
              <a:solidFill>
                <a:srgbClr val="002060"/>
              </a:solidFill>
            </a:endParaRPr>
          </a:p>
          <a:p>
            <a:r>
              <a:rPr lang="da-DK" sz="1600" b="1" dirty="0">
                <a:solidFill>
                  <a:srgbClr val="002060"/>
                </a:solidFill>
              </a:rPr>
              <a:t>Pas på med at være for tidsoptimistisk, vurder løbende brandens hastighed </a:t>
            </a:r>
          </a:p>
          <a:p>
            <a:endParaRPr lang="da-DK" sz="1600" b="1" dirty="0"/>
          </a:p>
          <a:p>
            <a:endParaRPr lang="da-DK" sz="1600" b="1" dirty="0"/>
          </a:p>
        </p:txBody>
      </p:sp>
      <p:sp>
        <p:nvSpPr>
          <p:cNvPr id="22" name="Beslutning 21"/>
          <p:cNvSpPr/>
          <p:nvPr/>
        </p:nvSpPr>
        <p:spPr>
          <a:xfrm rot="1259810">
            <a:off x="5768739" y="3704974"/>
            <a:ext cx="633488" cy="254083"/>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Beslutning 23"/>
          <p:cNvSpPr/>
          <p:nvPr/>
        </p:nvSpPr>
        <p:spPr>
          <a:xfrm rot="1259810">
            <a:off x="5991306" y="3910596"/>
            <a:ext cx="633488" cy="254083"/>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Beslutning 24"/>
          <p:cNvSpPr/>
          <p:nvPr/>
        </p:nvSpPr>
        <p:spPr>
          <a:xfrm rot="1259810">
            <a:off x="6131425" y="4037660"/>
            <a:ext cx="633488" cy="254083"/>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ksplosion 1 19"/>
          <p:cNvSpPr/>
          <p:nvPr/>
        </p:nvSpPr>
        <p:spPr>
          <a:xfrm>
            <a:off x="8055795" y="3840925"/>
            <a:ext cx="114003" cy="127132"/>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6" name="Eksplosion 1 25"/>
          <p:cNvSpPr/>
          <p:nvPr/>
        </p:nvSpPr>
        <p:spPr>
          <a:xfrm>
            <a:off x="7152596" y="3739325"/>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7" name="Eksplosion 1 26"/>
          <p:cNvSpPr/>
          <p:nvPr/>
        </p:nvSpPr>
        <p:spPr>
          <a:xfrm>
            <a:off x="7516870" y="3893231"/>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8" name="Eksplosion 1 27"/>
          <p:cNvSpPr/>
          <p:nvPr/>
        </p:nvSpPr>
        <p:spPr>
          <a:xfrm>
            <a:off x="7945985" y="4064604"/>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29" name="Eksplosion 1 28"/>
          <p:cNvSpPr/>
          <p:nvPr/>
        </p:nvSpPr>
        <p:spPr>
          <a:xfrm>
            <a:off x="6409139" y="3745124"/>
            <a:ext cx="101600" cy="101600"/>
          </a:xfrm>
          <a:prstGeom prst="irregularSeal1">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30" name="Eksplosion 1 29"/>
          <p:cNvSpPr/>
          <p:nvPr/>
        </p:nvSpPr>
        <p:spPr>
          <a:xfrm>
            <a:off x="6783685" y="3944031"/>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31" name="Eksplosion 1 30"/>
          <p:cNvSpPr/>
          <p:nvPr/>
        </p:nvSpPr>
        <p:spPr>
          <a:xfrm>
            <a:off x="7130344" y="4085833"/>
            <a:ext cx="101600" cy="1016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cxnSp>
        <p:nvCxnSpPr>
          <p:cNvPr id="16" name="Lige forbindelse 15"/>
          <p:cNvCxnSpPr/>
          <p:nvPr/>
        </p:nvCxnSpPr>
        <p:spPr>
          <a:xfrm>
            <a:off x="7212908" y="3695839"/>
            <a:ext cx="1124021" cy="4915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Lige forbindelse 16"/>
          <p:cNvCxnSpPr/>
          <p:nvPr/>
        </p:nvCxnSpPr>
        <p:spPr>
          <a:xfrm>
            <a:off x="6496025" y="3747713"/>
            <a:ext cx="1124021" cy="491594"/>
          </a:xfrm>
          <a:prstGeom prst="line">
            <a:avLst/>
          </a:prstGeom>
        </p:spPr>
        <p:style>
          <a:lnRef idx="2">
            <a:schemeClr val="accent1"/>
          </a:lnRef>
          <a:fillRef idx="0">
            <a:schemeClr val="accent1"/>
          </a:fillRef>
          <a:effectRef idx="1">
            <a:schemeClr val="accent1"/>
          </a:effectRef>
          <a:fontRef idx="minor">
            <a:schemeClr val="tx1"/>
          </a:fontRef>
        </p:style>
      </p:cxnSp>
      <p:pic>
        <p:nvPicPr>
          <p:cNvPr id="6" name="Video 5">
            <a:hlinkClick r:id="" action="ppaction://media"/>
            <a:extLst>
              <a:ext uri="{FF2B5EF4-FFF2-40B4-BE49-F238E27FC236}">
                <a16:creationId xmlns:a16="http://schemas.microsoft.com/office/drawing/2014/main" id="{7B0DBE87-CF32-4D08-A4DD-4E70496EDE5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645105487"/>
      </p:ext>
    </p:extLst>
  </p:cSld>
  <p:clrMapOvr>
    <a:masterClrMapping/>
  </p:clrMapOvr>
  <mc:AlternateContent xmlns:mc="http://schemas.openxmlformats.org/markup-compatibility/2006" xmlns:p14="http://schemas.microsoft.com/office/powerpoint/2010/main">
    <mc:Choice Requires="p14">
      <p:transition spd="slow" p14:dur="2000" advTm="21197"/>
    </mc:Choice>
    <mc:Fallback xmlns="">
      <p:transition spd="slow" advTm="2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783" y="397165"/>
            <a:ext cx="10541381" cy="1328416"/>
          </a:xfrm>
        </p:spPr>
        <p:txBody>
          <a:bodyPr/>
          <a:lstStyle/>
          <a:p>
            <a:r>
              <a:rPr lang="da-DK" dirty="0"/>
              <a:t>Øvelse</a:t>
            </a:r>
            <a:br>
              <a:rPr lang="da-DK" sz="1600" dirty="0"/>
            </a:br>
            <a:r>
              <a:rPr lang="da-DK" sz="1600" dirty="0"/>
              <a:t>Indtegn: Umiddelbart taktisk tiltag, begrænsningslinje, inspektionshul og standsningslinje på nyt scenarie</a:t>
            </a:r>
          </a:p>
        </p:txBody>
      </p:sp>
      <p:pic>
        <p:nvPicPr>
          <p:cNvPr id="4" name="Simulation_2_2_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7525" y="1814513"/>
            <a:ext cx="8323263" cy="4456978"/>
          </a:xfrm>
        </p:spPr>
      </p:pic>
    </p:spTree>
    <p:extLst>
      <p:ext uri="{BB962C8B-B14F-4D97-AF65-F5344CB8AC3E}">
        <p14:creationId xmlns:p14="http://schemas.microsoft.com/office/powerpoint/2010/main" val="908854953"/>
      </p:ext>
    </p:extLst>
  </p:cSld>
  <p:clrMapOvr>
    <a:masterClrMapping/>
  </p:clrMapOvr>
  <mc:AlternateContent xmlns:mc="http://schemas.openxmlformats.org/markup-compatibility/2006" xmlns:p14="http://schemas.microsoft.com/office/powerpoint/2010/main">
    <mc:Choice Requires="p14">
      <p:transition spd="slow" p14:dur="2000" advTm="35731"/>
    </mc:Choice>
    <mc:Fallback xmlns="">
      <p:transition spd="slow" advTm="3573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23661" objId="4"/>
        <p14:triggerEvt type="onClick" time="23661" objId="4"/>
        <p14:stopEvt time="35731"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5927" y="864001"/>
            <a:ext cx="9565307" cy="898525"/>
          </a:xfrm>
        </p:spPr>
        <p:txBody>
          <a:bodyPr/>
          <a:lstStyle/>
          <a:p>
            <a:r>
              <a:rPr lang="da-DK" sz="2800" dirty="0"/>
              <a:t>Standsningslinjer er krævende! </a:t>
            </a:r>
          </a:p>
        </p:txBody>
      </p:sp>
      <p:pic>
        <p:nvPicPr>
          <p:cNvPr id="4" name="Pladsholder til indhold 3"/>
          <p:cNvPicPr>
            <a:picLocks noGrp="1" noChangeAspect="1"/>
          </p:cNvPicPr>
          <p:nvPr>
            <p:ph idx="1"/>
          </p:nvPr>
        </p:nvPicPr>
        <p:blipFill>
          <a:blip r:embed="rId2"/>
          <a:stretch>
            <a:fillRect/>
          </a:stretch>
        </p:blipFill>
        <p:spPr>
          <a:xfrm>
            <a:off x="3721226" y="1958108"/>
            <a:ext cx="6470093" cy="4311285"/>
          </a:xfrm>
          <a:prstGeom prst="rect">
            <a:avLst/>
          </a:prstGeom>
        </p:spPr>
      </p:pic>
      <p:sp>
        <p:nvSpPr>
          <p:cNvPr id="5" name="Ellipse 4"/>
          <p:cNvSpPr/>
          <p:nvPr/>
        </p:nvSpPr>
        <p:spPr>
          <a:xfrm>
            <a:off x="3721225" y="3583710"/>
            <a:ext cx="2808883" cy="2685684"/>
          </a:xfrm>
          <a:prstGeom prst="ellipse">
            <a:avLst/>
          </a:prstGeom>
          <a:no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sp>
        <p:nvSpPr>
          <p:cNvPr id="6" name="Oval billedforklaring 5"/>
          <p:cNvSpPr/>
          <p:nvPr/>
        </p:nvSpPr>
        <p:spPr>
          <a:xfrm flipH="1">
            <a:off x="166255" y="2235200"/>
            <a:ext cx="3471844" cy="3140363"/>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sp>
        <p:nvSpPr>
          <p:cNvPr id="7" name="Tekstfelt 6"/>
          <p:cNvSpPr txBox="1"/>
          <p:nvPr/>
        </p:nvSpPr>
        <p:spPr>
          <a:xfrm>
            <a:off x="553668" y="2623557"/>
            <a:ext cx="2697018" cy="2585323"/>
          </a:xfrm>
          <a:prstGeom prst="rect">
            <a:avLst/>
          </a:prstGeom>
          <a:noFill/>
        </p:spPr>
        <p:txBody>
          <a:bodyPr wrap="square" rtlCol="0">
            <a:spAutoFit/>
          </a:bodyPr>
          <a:lstStyle/>
          <a:p>
            <a:pPr algn="ctr"/>
            <a:r>
              <a:rPr lang="da-DK" b="1" dirty="0"/>
              <a:t>Husk, kræver: </a:t>
            </a:r>
          </a:p>
          <a:p>
            <a:pPr algn="ctr"/>
            <a:endParaRPr lang="da-DK" dirty="0"/>
          </a:p>
          <a:p>
            <a:pPr marL="285750" indent="-285750" algn="ctr">
              <a:buFontTx/>
              <a:buChar char="-"/>
            </a:pPr>
            <a:r>
              <a:rPr lang="da-DK" dirty="0"/>
              <a:t>Bygningskendskab</a:t>
            </a:r>
          </a:p>
          <a:p>
            <a:pPr marL="285750" indent="-285750" algn="ctr">
              <a:buFontTx/>
              <a:buChar char="-"/>
            </a:pPr>
            <a:endParaRPr lang="da-DK" dirty="0"/>
          </a:p>
          <a:p>
            <a:pPr marL="285750" indent="-285750" algn="ctr">
              <a:buFontTx/>
              <a:buChar char="-"/>
            </a:pPr>
            <a:r>
              <a:rPr lang="da-DK" dirty="0"/>
              <a:t>Rette værktøjer </a:t>
            </a:r>
          </a:p>
          <a:p>
            <a:pPr algn="ctr"/>
            <a:endParaRPr lang="da-DK" dirty="0"/>
          </a:p>
          <a:p>
            <a:pPr marL="285750" indent="-285750" algn="ctr">
              <a:buFontTx/>
              <a:buChar char="-"/>
            </a:pPr>
            <a:r>
              <a:rPr lang="da-DK" dirty="0"/>
              <a:t>Ressourcer </a:t>
            </a:r>
          </a:p>
          <a:p>
            <a:pPr marL="285750" indent="-285750" algn="ctr">
              <a:buFontTx/>
              <a:buChar char="-"/>
            </a:pPr>
            <a:endParaRPr lang="da-DK" dirty="0"/>
          </a:p>
          <a:p>
            <a:pPr marL="285750" indent="-285750" algn="ctr">
              <a:buFontTx/>
              <a:buChar char="-"/>
            </a:pPr>
            <a:r>
              <a:rPr lang="da-DK" dirty="0"/>
              <a:t>Tid </a:t>
            </a:r>
          </a:p>
        </p:txBody>
      </p:sp>
    </p:spTree>
    <p:extLst>
      <p:ext uri="{BB962C8B-B14F-4D97-AF65-F5344CB8AC3E}">
        <p14:creationId xmlns:p14="http://schemas.microsoft.com/office/powerpoint/2010/main" val="4120566520"/>
      </p:ext>
    </p:extLst>
  </p:cSld>
  <p:clrMapOvr>
    <a:masterClrMapping/>
  </p:clrMapOvr>
  <mc:AlternateContent xmlns:mc="http://schemas.openxmlformats.org/markup-compatibility/2006" xmlns:p14="http://schemas.microsoft.com/office/powerpoint/2010/main">
    <mc:Choice Requires="p14">
      <p:transition spd="slow" p14:dur="2000" advTm="10881"/>
    </mc:Choice>
    <mc:Fallback xmlns="">
      <p:transition spd="slow" advTm="1088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5927" y="864001"/>
            <a:ext cx="9565307" cy="898525"/>
          </a:xfrm>
        </p:spPr>
        <p:txBody>
          <a:bodyPr/>
          <a:lstStyle/>
          <a:p>
            <a:r>
              <a:rPr lang="da-DK" sz="2800" dirty="0"/>
              <a:t>Husk at arbejde med konstruktionen</a:t>
            </a:r>
            <a:br>
              <a:rPr lang="da-DK" sz="2800" dirty="0"/>
            </a:br>
            <a:r>
              <a:rPr lang="da-DK" sz="2800" dirty="0"/>
              <a:t>- Passiv brandsikring?</a:t>
            </a:r>
          </a:p>
        </p:txBody>
      </p:sp>
      <p:sp>
        <p:nvSpPr>
          <p:cNvPr id="6" name="Oval billedforklaring 5"/>
          <p:cNvSpPr/>
          <p:nvPr/>
        </p:nvSpPr>
        <p:spPr>
          <a:xfrm flipH="1">
            <a:off x="166255" y="2235200"/>
            <a:ext cx="3471844" cy="3140363"/>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sp>
        <p:nvSpPr>
          <p:cNvPr id="7" name="Tekstfelt 6"/>
          <p:cNvSpPr txBox="1"/>
          <p:nvPr/>
        </p:nvSpPr>
        <p:spPr>
          <a:xfrm>
            <a:off x="553668" y="2623557"/>
            <a:ext cx="2697018" cy="2585323"/>
          </a:xfrm>
          <a:prstGeom prst="rect">
            <a:avLst/>
          </a:prstGeom>
          <a:noFill/>
        </p:spPr>
        <p:txBody>
          <a:bodyPr wrap="square" rtlCol="0">
            <a:spAutoFit/>
          </a:bodyPr>
          <a:lstStyle/>
          <a:p>
            <a:pPr algn="ctr"/>
            <a:r>
              <a:rPr lang="da-DK" b="1" dirty="0"/>
              <a:t>Husk: </a:t>
            </a:r>
          </a:p>
          <a:p>
            <a:pPr algn="ctr"/>
            <a:endParaRPr lang="da-DK" dirty="0"/>
          </a:p>
          <a:p>
            <a:pPr marL="285750" indent="-285750" algn="ctr">
              <a:buFontTx/>
              <a:buChar char="-"/>
            </a:pPr>
            <a:r>
              <a:rPr lang="da-DK" dirty="0"/>
              <a:t>Bygningskendskab</a:t>
            </a:r>
          </a:p>
          <a:p>
            <a:pPr marL="285750" indent="-285750" algn="ctr">
              <a:buFontTx/>
              <a:buChar char="-"/>
            </a:pPr>
            <a:endParaRPr lang="da-DK" dirty="0"/>
          </a:p>
          <a:p>
            <a:pPr marL="285750" indent="-285750" algn="ctr">
              <a:buFontTx/>
              <a:buChar char="-"/>
            </a:pPr>
            <a:r>
              <a:rPr lang="da-DK" dirty="0"/>
              <a:t>Rette værktøjer </a:t>
            </a:r>
          </a:p>
          <a:p>
            <a:pPr algn="ctr"/>
            <a:endParaRPr lang="da-DK" dirty="0"/>
          </a:p>
          <a:p>
            <a:pPr marL="285750" indent="-285750" algn="ctr">
              <a:buFontTx/>
              <a:buChar char="-"/>
            </a:pPr>
            <a:r>
              <a:rPr lang="da-DK" dirty="0"/>
              <a:t>Ressourcer </a:t>
            </a:r>
          </a:p>
          <a:p>
            <a:pPr marL="285750" indent="-285750" algn="ctr">
              <a:buFontTx/>
              <a:buChar char="-"/>
            </a:pPr>
            <a:endParaRPr lang="da-DK" dirty="0"/>
          </a:p>
          <a:p>
            <a:pPr marL="285750" indent="-285750" algn="ctr">
              <a:buFontTx/>
              <a:buChar char="-"/>
            </a:pPr>
            <a:r>
              <a:rPr lang="da-DK" dirty="0"/>
              <a:t>Tid </a:t>
            </a:r>
          </a:p>
        </p:txBody>
      </p:sp>
      <p:pic>
        <p:nvPicPr>
          <p:cNvPr id="8" name="Billede 1" descr="KL 20090729 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127" y="1967346"/>
            <a:ext cx="6097966" cy="43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423825"/>
      </p:ext>
    </p:extLst>
  </p:cSld>
  <p:clrMapOvr>
    <a:masterClrMapping/>
  </p:clrMapOvr>
  <mc:AlternateContent xmlns:mc="http://schemas.openxmlformats.org/markup-compatibility/2006" xmlns:p14="http://schemas.microsoft.com/office/powerpoint/2010/main">
    <mc:Choice Requires="p14">
      <p:transition spd="slow" p14:dur="2000" advTm="28826"/>
    </mc:Choice>
    <mc:Fallback xmlns="">
      <p:transition spd="slow" advTm="2882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7419" y="753165"/>
            <a:ext cx="9021233" cy="898525"/>
          </a:xfrm>
        </p:spPr>
        <p:txBody>
          <a:bodyPr/>
          <a:lstStyle/>
          <a:p>
            <a:r>
              <a:rPr lang="da-DK" sz="2800" dirty="0"/>
              <a:t>K – Kreds branden ind</a:t>
            </a:r>
            <a:br>
              <a:rPr lang="da-DK" dirty="0"/>
            </a:br>
            <a:endParaRPr lang="da-DK" dirty="0"/>
          </a:p>
        </p:txBody>
      </p:sp>
      <p:sp>
        <p:nvSpPr>
          <p:cNvPr id="3" name="Pladsholder til indhold 2"/>
          <p:cNvSpPr>
            <a:spLocks noGrp="1"/>
          </p:cNvSpPr>
          <p:nvPr>
            <p:ph idx="1"/>
          </p:nvPr>
        </p:nvSpPr>
        <p:spPr>
          <a:xfrm>
            <a:off x="1440000" y="1339274"/>
            <a:ext cx="9019117" cy="4734390"/>
          </a:xfrm>
        </p:spPr>
        <p:txBody>
          <a:bodyPr>
            <a:normAutofit lnSpcReduction="10000"/>
          </a:bodyPr>
          <a:lstStyle/>
          <a:p>
            <a:pPr>
              <a:buFont typeface="Courier New" panose="02070309020205020404" pitchFamily="49" charset="0"/>
              <a:buChar char="o"/>
            </a:pPr>
            <a:r>
              <a:rPr lang="da-DK" sz="2000" dirty="0"/>
              <a:t>Som udgangspunktet arbejdes der fra standsningslinjerne hen mod de oprindelige begrænsningslinjer, og hen mod branden. Dette arbejde kan med fordel gøres med CAF-spyd. </a:t>
            </a:r>
          </a:p>
          <a:p>
            <a:pPr>
              <a:buFont typeface="Courier New" panose="02070309020205020404" pitchFamily="49" charset="0"/>
              <a:buChar char="o"/>
            </a:pPr>
            <a:r>
              <a:rPr lang="da-DK" sz="2000" dirty="0"/>
              <a:t>I arbejdet med at indkredse branden fra den raske side – mod den brandbelastede side, er det nødvendigt at være opmærksom på, at konstruktionen kan være svækket. </a:t>
            </a:r>
          </a:p>
          <a:p>
            <a:pPr lvl="0">
              <a:buFont typeface="Courier New" panose="02070309020205020404" pitchFamily="49" charset="0"/>
              <a:buChar char="o"/>
            </a:pPr>
            <a:r>
              <a:rPr lang="da-DK" sz="2000" dirty="0"/>
              <a:t>Udgangspunktet er, at der arbejdes udefra og ind, eventuelt understøttet af brugen af termisk kamera. </a:t>
            </a:r>
          </a:p>
          <a:p>
            <a:pPr lvl="0">
              <a:buFont typeface="Courier New" panose="02070309020205020404" pitchFamily="49" charset="0"/>
              <a:buChar char="o"/>
            </a:pPr>
            <a:r>
              <a:rPr lang="da-DK" sz="2000" dirty="0"/>
              <a:t>Såfremt det er muligt indkredses branden cirkulært. I den forbindelse arbejdes der cirkulært med slukning omkring branden, hvorefter cirklen gøres mindre. </a:t>
            </a:r>
          </a:p>
          <a:p>
            <a:pPr lvl="0">
              <a:buFont typeface="Courier New" panose="02070309020205020404" pitchFamily="49" charset="0"/>
              <a:buChar char="o"/>
            </a:pPr>
            <a:r>
              <a:rPr lang="da-DK" sz="2000" dirty="0"/>
              <a:t>Såfremt man går direkte med slukning mod brandens kerne, vil man potentielt set kunne sprede gløder, og derved forårsage sekundære antændelser – flere kendte eksempler. </a:t>
            </a:r>
          </a:p>
          <a:p>
            <a:pPr>
              <a:buFont typeface="Courier New" panose="02070309020205020404" pitchFamily="49" charset="0"/>
              <a:buChar char="o"/>
            </a:pPr>
            <a:endParaRPr lang="da-DK" sz="2000" b="1" dirty="0"/>
          </a:p>
          <a:p>
            <a:pPr>
              <a:buFont typeface="Courier New" panose="02070309020205020404" pitchFamily="49" charset="0"/>
              <a:buChar char="o"/>
            </a:pPr>
            <a:endParaRPr lang="da-DK" sz="2000" b="1" dirty="0"/>
          </a:p>
          <a:p>
            <a:pPr>
              <a:buFont typeface="Courier New" panose="02070309020205020404" pitchFamily="49" charset="0"/>
              <a:buChar char="o"/>
            </a:pPr>
            <a:endParaRPr lang="da-DK" sz="2000" b="1" dirty="0"/>
          </a:p>
          <a:p>
            <a:pPr>
              <a:buFont typeface="Courier New" panose="02070309020205020404" pitchFamily="49" charset="0"/>
              <a:buChar char="o"/>
            </a:pPr>
            <a:endParaRPr lang="da-DK" sz="2000" dirty="0"/>
          </a:p>
        </p:txBody>
      </p:sp>
    </p:spTree>
    <p:custDataLst>
      <p:tags r:id="rId1"/>
    </p:custDataLst>
    <p:extLst>
      <p:ext uri="{BB962C8B-B14F-4D97-AF65-F5344CB8AC3E}">
        <p14:creationId xmlns:p14="http://schemas.microsoft.com/office/powerpoint/2010/main" val="3344860581"/>
      </p:ext>
    </p:extLst>
  </p:cSld>
  <p:clrMapOvr>
    <a:masterClrMapping/>
  </p:clrMapOvr>
  <mc:AlternateContent xmlns:mc="http://schemas.openxmlformats.org/markup-compatibility/2006" xmlns:p14="http://schemas.microsoft.com/office/powerpoint/2010/main">
    <mc:Choice Requires="p14">
      <p:transition spd="slow" p14:dur="2000" advTm="88433"/>
    </mc:Choice>
    <mc:Fallback xmlns="">
      <p:transition spd="slow" advTm="884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 – Sluk brandkernen ned</a:t>
            </a:r>
            <a:br>
              <a:rPr lang="da-DK" dirty="0"/>
            </a:br>
            <a:endParaRPr lang="da-DK" dirty="0"/>
          </a:p>
        </p:txBody>
      </p:sp>
      <p:sp>
        <p:nvSpPr>
          <p:cNvPr id="3" name="Pladsholder til indhold 2"/>
          <p:cNvSpPr>
            <a:spLocks noGrp="1"/>
          </p:cNvSpPr>
          <p:nvPr>
            <p:ph idx="1"/>
          </p:nvPr>
        </p:nvSpPr>
        <p:spPr>
          <a:xfrm>
            <a:off x="1440001" y="1491127"/>
            <a:ext cx="9019117" cy="4808073"/>
          </a:xfrm>
        </p:spPr>
        <p:txBody>
          <a:bodyPr/>
          <a:lstStyle/>
          <a:p>
            <a:pPr>
              <a:buFont typeface="Courier New" panose="02070309020205020404" pitchFamily="49" charset="0"/>
              <a:buChar char="o"/>
            </a:pPr>
            <a:r>
              <a:rPr lang="da-DK" sz="2000" dirty="0"/>
              <a:t>Når man har indkredset branden, og iværksat slukning, når man til et punkt, hvor brandforløbet vurderes at være under kontrol. På dette tidspunkt vil det ofte være nødvendigt at åbne konstruktionen op for at kunne slukke brandens kerne, herunder resterende brandlommer. </a:t>
            </a:r>
          </a:p>
          <a:p>
            <a:pPr>
              <a:buFont typeface="Courier New" panose="02070309020205020404" pitchFamily="49" charset="0"/>
              <a:buChar char="o"/>
            </a:pPr>
            <a:r>
              <a:rPr lang="da-DK" sz="2000" dirty="0"/>
              <a:t>I denne fase vil det ofte være relevant rent ressourcemæssigt at anvende en kran med grab. </a:t>
            </a:r>
          </a:p>
          <a:p>
            <a:pPr>
              <a:buFont typeface="Courier New" panose="02070309020205020404" pitchFamily="49" charset="0"/>
              <a:buChar char="o"/>
            </a:pPr>
            <a:r>
              <a:rPr lang="da-DK" sz="2000" dirty="0"/>
              <a:t>Hvis man ender i en situation, hvor indsatsledelsen ønsker at grabbe dele af konstruktionen ned, er det vigtigt at få afklaret med politiet, om der skal foretages brandefterforskning på stedet. </a:t>
            </a:r>
          </a:p>
          <a:p>
            <a:pPr>
              <a:buFont typeface="Courier New" panose="02070309020205020404" pitchFamily="49" charset="0"/>
              <a:buChar char="o"/>
            </a:pPr>
            <a:r>
              <a:rPr lang="da-DK" sz="2000" dirty="0"/>
              <a:t>Såfremt politiet ønsker at gennemføre efterforskning efterfølgende, er det nødvendigt at konstruktionen fjernes, og placeres, i separate etaper. </a:t>
            </a:r>
          </a:p>
          <a:p>
            <a:endParaRPr lang="da-DK" b="1" dirty="0"/>
          </a:p>
          <a:p>
            <a:pPr marL="0" indent="0">
              <a:buNone/>
            </a:pPr>
            <a:endParaRPr lang="da-DK" b="1" dirty="0"/>
          </a:p>
          <a:p>
            <a:endParaRPr lang="da-DK" dirty="0"/>
          </a:p>
        </p:txBody>
      </p:sp>
    </p:spTree>
    <p:custDataLst>
      <p:tags r:id="rId1"/>
    </p:custDataLst>
    <p:extLst>
      <p:ext uri="{BB962C8B-B14F-4D97-AF65-F5344CB8AC3E}">
        <p14:creationId xmlns:p14="http://schemas.microsoft.com/office/powerpoint/2010/main" val="2893118320"/>
      </p:ext>
    </p:extLst>
  </p:cSld>
  <p:clrMapOvr>
    <a:masterClrMapping/>
  </p:clrMapOvr>
  <mc:AlternateContent xmlns:mc="http://schemas.openxmlformats.org/markup-compatibility/2006" xmlns:p14="http://schemas.microsoft.com/office/powerpoint/2010/main">
    <mc:Choice Requires="p14">
      <p:transition spd="slow" p14:dur="2000" advTm="140487"/>
    </mc:Choice>
    <mc:Fallback xmlns="">
      <p:transition spd="slow" advTm="140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0001" y="494546"/>
            <a:ext cx="9021233" cy="898525"/>
          </a:xfrm>
        </p:spPr>
        <p:txBody>
          <a:bodyPr/>
          <a:lstStyle/>
          <a:p>
            <a:r>
              <a:rPr lang="da-DK" sz="2800" dirty="0"/>
              <a:t>Ældre eksempel fra skole i Taastrup</a:t>
            </a:r>
          </a:p>
        </p:txBody>
      </p:sp>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b="10667"/>
          <a:stretch/>
        </p:blipFill>
        <p:spPr>
          <a:xfrm>
            <a:off x="1796037" y="1562470"/>
            <a:ext cx="8599926" cy="4658941"/>
          </a:xfrm>
        </p:spPr>
      </p:pic>
    </p:spTree>
    <p:extLst>
      <p:ext uri="{BB962C8B-B14F-4D97-AF65-F5344CB8AC3E}">
        <p14:creationId xmlns:p14="http://schemas.microsoft.com/office/powerpoint/2010/main" val="2758571224"/>
      </p:ext>
    </p:extLst>
  </p:cSld>
  <p:clrMapOvr>
    <a:masterClrMapping/>
  </p:clrMapOvr>
  <mc:AlternateContent xmlns:mc="http://schemas.openxmlformats.org/markup-compatibility/2006" xmlns:p14="http://schemas.microsoft.com/office/powerpoint/2010/main">
    <mc:Choice Requires="p14">
      <p:transition spd="slow" p14:dur="2000" advTm="11986"/>
    </mc:Choice>
    <mc:Fallback xmlns="">
      <p:transition spd="slow" advTm="1198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0001" y="864001"/>
            <a:ext cx="9551272" cy="1232654"/>
          </a:xfrm>
        </p:spPr>
        <p:txBody>
          <a:bodyPr/>
          <a:lstStyle/>
          <a:p>
            <a:r>
              <a:rPr lang="da-DK" sz="2800" dirty="0"/>
              <a:t>Husk at konstruktionen nu er helt åben!</a:t>
            </a:r>
            <a:br>
              <a:rPr lang="da-DK" dirty="0"/>
            </a:br>
            <a:r>
              <a:rPr lang="da-DK" sz="2000" dirty="0"/>
              <a:t>Valg af slukningsmiddel, hvad er mest effektivt/skånsomt – se </a:t>
            </a:r>
            <a:r>
              <a:rPr lang="da-DK" sz="2000" dirty="0" err="1"/>
              <a:t>faktaark</a:t>
            </a:r>
            <a:r>
              <a:rPr lang="da-DK" sz="2000" dirty="0"/>
              <a:t>?  </a:t>
            </a:r>
            <a:br>
              <a:rPr lang="da-DK" sz="2000" dirty="0"/>
            </a:br>
            <a:endParaRPr lang="da-DK" dirty="0"/>
          </a:p>
        </p:txBody>
      </p:sp>
      <p:sp>
        <p:nvSpPr>
          <p:cNvPr id="5" name="Pladsholder til indhold 4"/>
          <p:cNvSpPr>
            <a:spLocks noGrp="1"/>
          </p:cNvSpPr>
          <p:nvPr>
            <p:ph idx="1"/>
          </p:nvPr>
        </p:nvSpPr>
        <p:spPr>
          <a:xfrm>
            <a:off x="0" y="5436470"/>
            <a:ext cx="12192000" cy="691540"/>
          </a:xfrm>
        </p:spPr>
        <p:txBody>
          <a:bodyPr/>
          <a:lstStyle/>
          <a:p>
            <a:pPr marL="0" indent="0" algn="ctr">
              <a:buNone/>
            </a:pPr>
            <a:r>
              <a:rPr lang="da-DK" altLang="da-DK" dirty="0"/>
              <a:t>18 lejligheder ubeboelige - 1 pga. brandskade, 17 pga. vandskade…</a:t>
            </a:r>
          </a:p>
          <a:p>
            <a:pPr algn="ctr"/>
            <a:endParaRPr lang="da-DK" dirty="0"/>
          </a:p>
        </p:txBody>
      </p:sp>
      <p:pic>
        <p:nvPicPr>
          <p:cNvPr id="6" name="Billede 7" descr="IMG_489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4037" y="1801091"/>
            <a:ext cx="6077528" cy="36353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239770"/>
      </p:ext>
    </p:extLst>
  </p:cSld>
  <p:clrMapOvr>
    <a:masterClrMapping/>
  </p:clrMapOvr>
  <mc:AlternateContent xmlns:mc="http://schemas.openxmlformats.org/markup-compatibility/2006" xmlns:p14="http://schemas.microsoft.com/office/powerpoint/2010/main">
    <mc:Choice Requires="p14">
      <p:transition spd="slow" p14:dur="2000" advTm="52010"/>
    </mc:Choice>
    <mc:Fallback xmlns="">
      <p:transition spd="slow" advTm="5201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5601" y="729674"/>
            <a:ext cx="9021233" cy="641526"/>
          </a:xfrm>
        </p:spPr>
        <p:txBody>
          <a:bodyPr/>
          <a:lstStyle/>
          <a:p>
            <a:r>
              <a:rPr lang="da-DK" sz="2800" dirty="0"/>
              <a:t>Sådan markerer vi konstruktionen op</a:t>
            </a:r>
          </a:p>
        </p:txBody>
      </p:sp>
      <p:sp>
        <p:nvSpPr>
          <p:cNvPr id="5" name="Pladsholder til indhold 4"/>
          <p:cNvSpPr>
            <a:spLocks noGrp="1"/>
          </p:cNvSpPr>
          <p:nvPr>
            <p:ph idx="1"/>
          </p:nvPr>
        </p:nvSpPr>
        <p:spPr>
          <a:xfrm>
            <a:off x="868250" y="1498127"/>
            <a:ext cx="11114200" cy="775853"/>
          </a:xfrm>
        </p:spPr>
        <p:txBody>
          <a:bodyPr>
            <a:normAutofit lnSpcReduction="10000"/>
          </a:bodyPr>
          <a:lstStyle/>
          <a:p>
            <a:pPr marL="0" indent="0">
              <a:buNone/>
            </a:pPr>
            <a:r>
              <a:rPr lang="da-DK" sz="2400" dirty="0"/>
              <a:t>Anvendelse af kridtspray på en tagflade kan hjælpe med at tydeliggøre, hvor på konstruktionen de enkelte tiltag skal foretages </a:t>
            </a:r>
          </a:p>
        </p:txBody>
      </p:sp>
      <p:pic>
        <p:nvPicPr>
          <p:cNvPr id="6" name="Pladsholder til indhold 3"/>
          <p:cNvPicPr>
            <a:picLocks noChangeAspect="1"/>
          </p:cNvPicPr>
          <p:nvPr/>
        </p:nvPicPr>
        <p:blipFill rotWithShape="1">
          <a:blip r:embed="rId3" cstate="print">
            <a:extLst>
              <a:ext uri="{28A0092B-C50C-407E-A947-70E740481C1C}">
                <a14:useLocalDpi xmlns:a14="http://schemas.microsoft.com/office/drawing/2010/main" val="0"/>
              </a:ext>
            </a:extLst>
          </a:blip>
          <a:srcRect l="8630" t="2237" r="16978" b="21671"/>
          <a:stretch/>
        </p:blipFill>
        <p:spPr bwMode="auto">
          <a:xfrm>
            <a:off x="8536304" y="2763023"/>
            <a:ext cx="3532579" cy="2709924"/>
          </a:xfrm>
          <a:prstGeom prst="rect">
            <a:avLst/>
          </a:prstGeom>
          <a:noFill/>
          <a:ln w="9525">
            <a:noFill/>
            <a:miter lim="800000"/>
            <a:headEnd/>
            <a:tailEnd/>
          </a:ln>
          <a:effectLst>
            <a:softEdge rad="112500"/>
          </a:effectLst>
        </p:spPr>
      </p:pic>
      <p:sp>
        <p:nvSpPr>
          <p:cNvPr id="7" name="Pladsholder til indhold 4"/>
          <p:cNvSpPr txBox="1">
            <a:spLocks/>
          </p:cNvSpPr>
          <p:nvPr/>
        </p:nvSpPr>
        <p:spPr bwMode="auto">
          <a:xfrm>
            <a:off x="868250" y="2581965"/>
            <a:ext cx="7646730" cy="40917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algn="ctr">
              <a:buFont typeface="Courier New" panose="02070309020205020404" pitchFamily="49" charset="0"/>
              <a:buChar char="o"/>
            </a:pPr>
            <a:r>
              <a:rPr lang="da-DK" sz="2000" kern="0" dirty="0"/>
              <a:t>Gul: Svarer til sort og gul minestrimmel. En restriktion kan eksempelvis være, at der skal bære faldsikring, når den gule faremarkering krydses</a:t>
            </a:r>
          </a:p>
          <a:p>
            <a:pPr algn="ctr">
              <a:buFont typeface="Courier New" panose="02070309020205020404" pitchFamily="49" charset="0"/>
              <a:buChar char="o"/>
            </a:pPr>
            <a:r>
              <a:rPr lang="da-DK" sz="2000" kern="0" dirty="0"/>
              <a:t>Grøn: Markerer begrænsningslinje(linjerne)</a:t>
            </a:r>
          </a:p>
          <a:p>
            <a:pPr algn="ctr">
              <a:buFont typeface="Courier New" panose="02070309020205020404" pitchFamily="49" charset="0"/>
              <a:buChar char="o"/>
            </a:pPr>
            <a:r>
              <a:rPr lang="da-DK" sz="2000" kern="0" dirty="0"/>
              <a:t>Rød: Markerer standsningslinjen og </a:t>
            </a:r>
            <a:br>
              <a:rPr lang="da-DK" sz="2000" kern="0" dirty="0"/>
            </a:br>
            <a:r>
              <a:rPr lang="da-DK" sz="2000" kern="0" dirty="0"/>
              <a:t>inspektionshul</a:t>
            </a:r>
          </a:p>
          <a:p>
            <a:pPr algn="ctr">
              <a:buFont typeface="Courier New" panose="02070309020205020404" pitchFamily="49" charset="0"/>
              <a:buChar char="o"/>
            </a:pPr>
            <a:r>
              <a:rPr lang="da-DK" sz="2000" kern="0" dirty="0"/>
              <a:t>Hvid: Tydeliggør markering af borehuller til indførelse af slukningsmiddel og </a:t>
            </a:r>
            <a:r>
              <a:rPr lang="da-DK" sz="2000" kern="0" dirty="0" err="1"/>
              <a:t>savemakering</a:t>
            </a:r>
            <a:r>
              <a:rPr lang="da-DK" sz="2000" kern="0" dirty="0"/>
              <a:t> til inspektionshul og lignende </a:t>
            </a:r>
          </a:p>
        </p:txBody>
      </p:sp>
    </p:spTree>
    <p:custDataLst>
      <p:tags r:id="rId1"/>
    </p:custDataLst>
    <p:extLst>
      <p:ext uri="{BB962C8B-B14F-4D97-AF65-F5344CB8AC3E}">
        <p14:creationId xmlns:p14="http://schemas.microsoft.com/office/powerpoint/2010/main" val="3822212305"/>
      </p:ext>
    </p:extLst>
  </p:cSld>
  <p:clrMapOvr>
    <a:masterClrMapping/>
  </p:clrMapOvr>
  <mc:AlternateContent xmlns:mc="http://schemas.openxmlformats.org/markup-compatibility/2006" xmlns:p14="http://schemas.microsoft.com/office/powerpoint/2010/main">
    <mc:Choice Requires="p14">
      <p:transition spd="slow" p14:dur="2000" advTm="80956"/>
    </mc:Choice>
    <mc:Fallback xmlns="">
      <p:transition spd="slow" advTm="809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T TAG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3" name="Tekstfelt 2"/>
          <p:cNvSpPr txBox="1"/>
          <p:nvPr/>
        </p:nvSpPr>
        <p:spPr>
          <a:xfrm>
            <a:off x="409575" y="628650"/>
            <a:ext cx="3952876" cy="954107"/>
          </a:xfrm>
          <a:prstGeom prst="rect">
            <a:avLst/>
          </a:prstGeom>
          <a:noFill/>
        </p:spPr>
        <p:txBody>
          <a:bodyPr wrap="square" rtlCol="0">
            <a:spAutoFit/>
          </a:bodyPr>
          <a:lstStyle/>
          <a:p>
            <a:r>
              <a:rPr lang="da-DK" sz="2800" b="1" dirty="0">
                <a:solidFill>
                  <a:schemeClr val="bg1"/>
                </a:solidFill>
              </a:rPr>
              <a:t>Lad os tage et eksempel</a:t>
            </a:r>
          </a:p>
        </p:txBody>
      </p:sp>
    </p:spTree>
    <p:extLst>
      <p:ext uri="{BB962C8B-B14F-4D97-AF65-F5344CB8AC3E}">
        <p14:creationId xmlns:p14="http://schemas.microsoft.com/office/powerpoint/2010/main" val="3296034456"/>
      </p:ext>
    </p:extLst>
  </p:cSld>
  <p:clrMapOvr>
    <a:masterClrMapping/>
  </p:clrMapOvr>
  <mc:AlternateContent xmlns:mc="http://schemas.openxmlformats.org/markup-compatibility/2006" xmlns:p14="http://schemas.microsoft.com/office/powerpoint/2010/main">
    <mc:Choice Requires="p14">
      <p:transition spd="slow" p14:dur="2000" advTm="5519"/>
    </mc:Choice>
    <mc:Fallback xmlns="">
      <p:transition spd="slow" advTm="55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567395112"/>
      </p:ext>
    </p:extLst>
  </p:cSld>
  <p:clrMapOvr>
    <a:masterClrMapping/>
  </p:clrMapOvr>
  <mc:AlternateContent xmlns:mc="http://schemas.openxmlformats.org/markup-compatibility/2006" xmlns:p14="http://schemas.microsoft.com/office/powerpoint/2010/main">
    <mc:Choice Requires="p14">
      <p:transition spd="slow" p14:dur="2000" advTm="11461"/>
    </mc:Choice>
    <mc:Fallback xmlns="">
      <p:transition spd="slow" advTm="1146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13655960"/>
      </p:ext>
    </p:extLst>
  </p:cSld>
  <p:clrMapOvr>
    <a:masterClrMapping/>
  </p:clrMapOvr>
  <mc:AlternateContent xmlns:mc="http://schemas.openxmlformats.org/markup-compatibility/2006" xmlns:p14="http://schemas.microsoft.com/office/powerpoint/2010/main">
    <mc:Choice Requires="p14">
      <p:transition spd="slow" p14:dur="2000" advTm="2673"/>
    </mc:Choice>
    <mc:Fallback xmlns="">
      <p:transition spd="slow" advTm="267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GT TAG video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p:spPr>
      </p:pic>
      <p:sp>
        <p:nvSpPr>
          <p:cNvPr id="5" name="Tekstfelt 4"/>
          <p:cNvSpPr txBox="1"/>
          <p:nvPr/>
        </p:nvSpPr>
        <p:spPr>
          <a:xfrm>
            <a:off x="190500" y="695325"/>
            <a:ext cx="3952876" cy="523220"/>
          </a:xfrm>
          <a:prstGeom prst="rect">
            <a:avLst/>
          </a:prstGeom>
          <a:noFill/>
        </p:spPr>
        <p:txBody>
          <a:bodyPr wrap="square" rtlCol="0">
            <a:spAutoFit/>
          </a:bodyPr>
          <a:lstStyle/>
          <a:p>
            <a:r>
              <a:rPr lang="da-DK" sz="2800" b="1" dirty="0">
                <a:solidFill>
                  <a:schemeClr val="bg1"/>
                </a:solidFill>
              </a:rPr>
              <a:t>Brandudvikling</a:t>
            </a:r>
          </a:p>
        </p:txBody>
      </p:sp>
    </p:spTree>
    <p:extLst>
      <p:ext uri="{BB962C8B-B14F-4D97-AF65-F5344CB8AC3E}">
        <p14:creationId xmlns:p14="http://schemas.microsoft.com/office/powerpoint/2010/main" val="1589519464"/>
      </p:ext>
    </p:extLst>
  </p:cSld>
  <p:clrMapOvr>
    <a:masterClrMapping/>
  </p:clrMapOvr>
  <mc:AlternateContent xmlns:mc="http://schemas.openxmlformats.org/markup-compatibility/2006" xmlns:p14="http://schemas.microsoft.com/office/powerpoint/2010/main">
    <mc:Choice Requires="p14">
      <p:transition spd="slow" p14:dur="2000" advTm="24468"/>
    </mc:Choice>
    <mc:Fallback xmlns="">
      <p:transition spd="slow" advTm="2446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93467363"/>
      </p:ext>
    </p:extLst>
  </p:cSld>
  <p:clrMapOvr>
    <a:masterClrMapping/>
  </p:clrMapOvr>
  <mc:AlternateContent xmlns:mc="http://schemas.openxmlformats.org/markup-compatibility/2006" xmlns:p14="http://schemas.microsoft.com/office/powerpoint/2010/main">
    <mc:Choice Requires="p14">
      <p:transition spd="slow" p14:dur="2000" advTm="2362"/>
    </mc:Choice>
    <mc:Fallback xmlns="">
      <p:transition spd="slow" advTm="236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943725"/>
          </a:xfrm>
        </p:spPr>
      </p:pic>
    </p:spTree>
    <p:extLst>
      <p:ext uri="{BB962C8B-B14F-4D97-AF65-F5344CB8AC3E}">
        <p14:creationId xmlns:p14="http://schemas.microsoft.com/office/powerpoint/2010/main" val="1041180622"/>
      </p:ext>
    </p:extLst>
  </p:cSld>
  <p:clrMapOvr>
    <a:masterClrMapping/>
  </p:clrMapOvr>
  <mc:AlternateContent xmlns:mc="http://schemas.openxmlformats.org/markup-compatibility/2006" xmlns:p14="http://schemas.microsoft.com/office/powerpoint/2010/main">
    <mc:Choice Requires="p14">
      <p:transition spd="slow" p14:dur="2000" advTm="4717"/>
    </mc:Choice>
    <mc:Fallback xmlns="">
      <p:transition spd="slow" advTm="471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Pladsholder til indhold 4"/>
          <p:cNvSpPr txBox="1">
            <a:spLocks/>
          </p:cNvSpPr>
          <p:nvPr/>
        </p:nvSpPr>
        <p:spPr bwMode="auto">
          <a:xfrm>
            <a:off x="229247" y="1572172"/>
            <a:ext cx="4591050" cy="1658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lgn="ctr">
              <a:buNone/>
            </a:pPr>
            <a:r>
              <a:rPr lang="da-DK" sz="2000" b="1" kern="0" dirty="0"/>
              <a:t>Gul: Svarer til sort og gul minestrimmel. En restriktion kan eksempelvis være, at der skal bære faldsikring, når den gule faremarkering krydses</a:t>
            </a:r>
          </a:p>
          <a:p>
            <a:pPr algn="ctr">
              <a:buFont typeface="Courier New" panose="02070309020205020404" pitchFamily="49" charset="0"/>
              <a:buChar char="o"/>
            </a:pPr>
            <a:r>
              <a:rPr lang="da-DK" sz="2000" b="1" kern="0" dirty="0">
                <a:solidFill>
                  <a:schemeClr val="bg1"/>
                </a:solidFill>
              </a:rPr>
              <a:t> </a:t>
            </a:r>
          </a:p>
        </p:txBody>
      </p:sp>
    </p:spTree>
    <p:extLst>
      <p:ext uri="{BB962C8B-B14F-4D97-AF65-F5344CB8AC3E}">
        <p14:creationId xmlns:p14="http://schemas.microsoft.com/office/powerpoint/2010/main" val="1758498021"/>
      </p:ext>
    </p:extLst>
  </p:cSld>
  <p:clrMapOvr>
    <a:masterClrMapping/>
  </p:clrMapOvr>
  <mc:AlternateContent xmlns:mc="http://schemas.openxmlformats.org/markup-compatibility/2006" xmlns:p14="http://schemas.microsoft.com/office/powerpoint/2010/main">
    <mc:Choice Requires="p14">
      <p:transition spd="slow" p14:dur="2000" advTm="16293"/>
    </mc:Choice>
    <mc:Fallback xmlns="">
      <p:transition spd="slow" advTm="162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Pladsholder til indhold 4"/>
          <p:cNvSpPr txBox="1">
            <a:spLocks/>
          </p:cNvSpPr>
          <p:nvPr/>
        </p:nvSpPr>
        <p:spPr bwMode="auto">
          <a:xfrm>
            <a:off x="76200" y="1587115"/>
            <a:ext cx="3732325" cy="1115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lgn="ctr">
              <a:buNone/>
            </a:pPr>
            <a:r>
              <a:rPr lang="da-DK" sz="2000" b="1" kern="0" dirty="0"/>
              <a:t>Grøn: Markerer begrænsningslinje</a:t>
            </a:r>
          </a:p>
        </p:txBody>
      </p:sp>
    </p:spTree>
    <p:extLst>
      <p:ext uri="{BB962C8B-B14F-4D97-AF65-F5344CB8AC3E}">
        <p14:creationId xmlns:p14="http://schemas.microsoft.com/office/powerpoint/2010/main" val="575607114"/>
      </p:ext>
    </p:extLst>
  </p:cSld>
  <p:clrMapOvr>
    <a:masterClrMapping/>
  </p:clrMapOvr>
  <mc:AlternateContent xmlns:mc="http://schemas.openxmlformats.org/markup-compatibility/2006" xmlns:p14="http://schemas.microsoft.com/office/powerpoint/2010/main">
    <mc:Choice Requires="p14">
      <p:transition spd="slow" p14:dur="2000" advTm="3801"/>
    </mc:Choice>
    <mc:Fallback xmlns="">
      <p:transition spd="slow" advTm="380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b="10451"/>
          <a:stretch/>
        </p:blipFill>
        <p:spPr>
          <a:xfrm>
            <a:off x="1742200" y="1668681"/>
            <a:ext cx="8407384" cy="4534633"/>
          </a:xfrm>
        </p:spPr>
      </p:pic>
      <p:sp>
        <p:nvSpPr>
          <p:cNvPr id="2" name="Tekstfelt 1"/>
          <p:cNvSpPr txBox="1"/>
          <p:nvPr/>
        </p:nvSpPr>
        <p:spPr>
          <a:xfrm>
            <a:off x="1449237" y="776129"/>
            <a:ext cx="9403490" cy="892552"/>
          </a:xfrm>
          <a:prstGeom prst="rect">
            <a:avLst/>
          </a:prstGeom>
          <a:noFill/>
        </p:spPr>
        <p:txBody>
          <a:bodyPr wrap="square" rtlCol="0">
            <a:spAutoFit/>
          </a:bodyPr>
          <a:lstStyle/>
          <a:p>
            <a:r>
              <a:rPr lang="da-DK" sz="2800" dirty="0"/>
              <a:t>Åbner konstruktionen op </a:t>
            </a:r>
          </a:p>
          <a:p>
            <a:r>
              <a:rPr lang="da-DK" sz="2400" dirty="0"/>
              <a:t>- ender med at slukke brand i overtrykssiden</a:t>
            </a:r>
          </a:p>
        </p:txBody>
      </p:sp>
    </p:spTree>
    <p:extLst>
      <p:ext uri="{BB962C8B-B14F-4D97-AF65-F5344CB8AC3E}">
        <p14:creationId xmlns:p14="http://schemas.microsoft.com/office/powerpoint/2010/main" val="871268766"/>
      </p:ext>
    </p:extLst>
  </p:cSld>
  <p:clrMapOvr>
    <a:masterClrMapping/>
  </p:clrMapOvr>
  <mc:AlternateContent xmlns:mc="http://schemas.openxmlformats.org/markup-compatibility/2006" xmlns:p14="http://schemas.microsoft.com/office/powerpoint/2010/main">
    <mc:Choice Requires="p14">
      <p:transition spd="slow" p14:dur="2000" advTm="35380"/>
    </mc:Choice>
    <mc:Fallback xmlns="">
      <p:transition spd="slow" advTm="3538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Pladsholder til indhold 4"/>
          <p:cNvSpPr txBox="1">
            <a:spLocks/>
          </p:cNvSpPr>
          <p:nvPr/>
        </p:nvSpPr>
        <p:spPr bwMode="auto">
          <a:xfrm>
            <a:off x="-131875" y="1896166"/>
            <a:ext cx="5770675" cy="856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lgn="ctr">
              <a:buNone/>
            </a:pPr>
            <a:r>
              <a:rPr lang="da-DK" sz="2000" b="1" kern="0" dirty="0"/>
              <a:t>Rød: Markerer standsningslinjen og </a:t>
            </a:r>
            <a:br>
              <a:rPr lang="da-DK" sz="2000" b="1" kern="0" dirty="0"/>
            </a:br>
            <a:r>
              <a:rPr lang="da-DK" sz="2000" b="1" kern="0" dirty="0"/>
              <a:t>inspektionshul</a:t>
            </a:r>
          </a:p>
        </p:txBody>
      </p:sp>
    </p:spTree>
    <p:extLst>
      <p:ext uri="{BB962C8B-B14F-4D97-AF65-F5344CB8AC3E}">
        <p14:creationId xmlns:p14="http://schemas.microsoft.com/office/powerpoint/2010/main" val="949269368"/>
      </p:ext>
    </p:extLst>
  </p:cSld>
  <p:clrMapOvr>
    <a:masterClrMapping/>
  </p:clrMapOvr>
  <mc:AlternateContent xmlns:mc="http://schemas.openxmlformats.org/markup-compatibility/2006" xmlns:p14="http://schemas.microsoft.com/office/powerpoint/2010/main">
    <mc:Choice Requires="p14">
      <p:transition spd="slow" p14:dur="2000" advTm="17346"/>
    </mc:Choice>
    <mc:Fallback xmlns="">
      <p:transition spd="slow" advTm="1734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Pladsholder til indhold 4"/>
          <p:cNvSpPr txBox="1">
            <a:spLocks/>
          </p:cNvSpPr>
          <p:nvPr/>
        </p:nvSpPr>
        <p:spPr bwMode="auto">
          <a:xfrm>
            <a:off x="-131875" y="1896166"/>
            <a:ext cx="5770675" cy="856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lgn="ctr">
              <a:buNone/>
            </a:pPr>
            <a:r>
              <a:rPr lang="da-DK" sz="2000" b="1" kern="0" dirty="0"/>
              <a:t>Rød: Markerer standsningslinjen og </a:t>
            </a:r>
            <a:br>
              <a:rPr lang="da-DK" sz="2000" b="1" kern="0" dirty="0"/>
            </a:br>
            <a:r>
              <a:rPr lang="da-DK" sz="2000" b="1" kern="0" dirty="0"/>
              <a:t>inspektionshul</a:t>
            </a:r>
          </a:p>
        </p:txBody>
      </p:sp>
    </p:spTree>
    <p:extLst>
      <p:ext uri="{BB962C8B-B14F-4D97-AF65-F5344CB8AC3E}">
        <p14:creationId xmlns:p14="http://schemas.microsoft.com/office/powerpoint/2010/main" val="438427584"/>
      </p:ext>
    </p:extLst>
  </p:cSld>
  <p:clrMapOvr>
    <a:masterClrMapping/>
  </p:clrMapOvr>
  <mc:AlternateContent xmlns:mc="http://schemas.openxmlformats.org/markup-compatibility/2006" xmlns:p14="http://schemas.microsoft.com/office/powerpoint/2010/main">
    <mc:Choice Requires="p14">
      <p:transition spd="slow" p14:dur="2000" advTm="9227"/>
    </mc:Choice>
    <mc:Fallback xmlns="">
      <p:transition spd="slow" advTm="922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Pladsholder til indhold 4"/>
          <p:cNvSpPr txBox="1">
            <a:spLocks/>
          </p:cNvSpPr>
          <p:nvPr/>
        </p:nvSpPr>
        <p:spPr bwMode="auto">
          <a:xfrm>
            <a:off x="125300" y="2029515"/>
            <a:ext cx="4303825" cy="22948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lgn="ctr">
              <a:buNone/>
            </a:pPr>
            <a:r>
              <a:rPr lang="da-DK" sz="2000" b="1" kern="0" dirty="0"/>
              <a:t>Hvid: Tydeliggør markering af borehuller til indførelse af slukningsmiddel og savemarkering til inspektionshul og lignende </a:t>
            </a:r>
          </a:p>
        </p:txBody>
      </p:sp>
    </p:spTree>
    <p:extLst>
      <p:ext uri="{BB962C8B-B14F-4D97-AF65-F5344CB8AC3E}">
        <p14:creationId xmlns:p14="http://schemas.microsoft.com/office/powerpoint/2010/main" val="4134112001"/>
      </p:ext>
    </p:extLst>
  </p:cSld>
  <p:clrMapOvr>
    <a:masterClrMapping/>
  </p:clrMapOvr>
  <mc:AlternateContent xmlns:mc="http://schemas.openxmlformats.org/markup-compatibility/2006" xmlns:p14="http://schemas.microsoft.com/office/powerpoint/2010/main">
    <mc:Choice Requires="p14">
      <p:transition spd="slow" p14:dur="2000" advTm="14524"/>
    </mc:Choice>
    <mc:Fallback xmlns="">
      <p:transition spd="slow" advTm="1452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b="10075"/>
          <a:stretch/>
        </p:blipFill>
        <p:spPr>
          <a:xfrm>
            <a:off x="2272104" y="1340528"/>
            <a:ext cx="7647792" cy="4584829"/>
          </a:xfrm>
        </p:spPr>
      </p:pic>
      <p:sp>
        <p:nvSpPr>
          <p:cNvPr id="2" name="Tekstfelt 1"/>
          <p:cNvSpPr txBox="1"/>
          <p:nvPr/>
        </p:nvSpPr>
        <p:spPr>
          <a:xfrm>
            <a:off x="1523128" y="646546"/>
            <a:ext cx="10040799" cy="523220"/>
          </a:xfrm>
          <a:prstGeom prst="rect">
            <a:avLst/>
          </a:prstGeom>
          <a:noFill/>
        </p:spPr>
        <p:txBody>
          <a:bodyPr wrap="square" rtlCol="0">
            <a:spAutoFit/>
          </a:bodyPr>
          <a:lstStyle/>
          <a:p>
            <a:r>
              <a:rPr lang="da-DK" sz="2800" dirty="0"/>
              <a:t>Øget ventilation, medfører eskalering af brandforløb</a:t>
            </a:r>
          </a:p>
        </p:txBody>
      </p:sp>
    </p:spTree>
    <p:extLst>
      <p:ext uri="{BB962C8B-B14F-4D97-AF65-F5344CB8AC3E}">
        <p14:creationId xmlns:p14="http://schemas.microsoft.com/office/powerpoint/2010/main" val="120451324"/>
      </p:ext>
    </p:extLst>
  </p:cSld>
  <p:clrMapOvr>
    <a:masterClrMapping/>
  </p:clrMapOvr>
  <mc:AlternateContent xmlns:mc="http://schemas.openxmlformats.org/markup-compatibility/2006" xmlns:p14="http://schemas.microsoft.com/office/powerpoint/2010/main">
    <mc:Choice Requires="p14">
      <p:transition spd="slow" p14:dur="2000" advTm="19690"/>
    </mc:Choice>
    <mc:Fallback xmlns="">
      <p:transition spd="slow" advTm="1969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b="9656"/>
          <a:stretch/>
        </p:blipFill>
        <p:spPr>
          <a:xfrm>
            <a:off x="2242507" y="1357746"/>
            <a:ext cx="7706986" cy="4528149"/>
          </a:xfrm>
        </p:spPr>
      </p:pic>
      <p:sp>
        <p:nvSpPr>
          <p:cNvPr id="2" name="Tekstfelt 1"/>
          <p:cNvSpPr txBox="1"/>
          <p:nvPr/>
        </p:nvSpPr>
        <p:spPr>
          <a:xfrm>
            <a:off x="1523128" y="387927"/>
            <a:ext cx="9855200" cy="892552"/>
          </a:xfrm>
          <a:prstGeom prst="rect">
            <a:avLst/>
          </a:prstGeom>
          <a:noFill/>
        </p:spPr>
        <p:txBody>
          <a:bodyPr wrap="square" rtlCol="0">
            <a:spAutoFit/>
          </a:bodyPr>
          <a:lstStyle/>
          <a:p>
            <a:r>
              <a:rPr lang="da-DK" sz="2800" dirty="0"/>
              <a:t>Afmagtssituation</a:t>
            </a:r>
          </a:p>
          <a:p>
            <a:r>
              <a:rPr lang="da-DK" sz="2400" dirty="0"/>
              <a:t>- arbejder vi med, eller imod, branden &amp; bygningen? </a:t>
            </a:r>
          </a:p>
        </p:txBody>
      </p:sp>
    </p:spTree>
    <p:extLst>
      <p:ext uri="{BB962C8B-B14F-4D97-AF65-F5344CB8AC3E}">
        <p14:creationId xmlns:p14="http://schemas.microsoft.com/office/powerpoint/2010/main" val="2227572394"/>
      </p:ext>
    </p:extLst>
  </p:cSld>
  <p:clrMapOvr>
    <a:masterClrMapping/>
  </p:clrMapOvr>
  <mc:AlternateContent xmlns:mc="http://schemas.openxmlformats.org/markup-compatibility/2006" xmlns:p14="http://schemas.microsoft.com/office/powerpoint/2010/main">
    <mc:Choice Requires="p14">
      <p:transition spd="slow" p14:dur="2000" advTm="39714"/>
    </mc:Choice>
    <mc:Fallback xmlns="">
      <p:transition spd="slow" advTm="3971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b="10538"/>
          <a:stretch/>
        </p:blipFill>
        <p:spPr>
          <a:xfrm>
            <a:off x="2263269" y="1263496"/>
            <a:ext cx="7665462" cy="4906484"/>
          </a:xfrm>
        </p:spPr>
      </p:pic>
    </p:spTree>
    <p:extLst>
      <p:ext uri="{BB962C8B-B14F-4D97-AF65-F5344CB8AC3E}">
        <p14:creationId xmlns:p14="http://schemas.microsoft.com/office/powerpoint/2010/main" val="3620965970"/>
      </p:ext>
    </p:extLst>
  </p:cSld>
  <p:clrMapOvr>
    <a:masterClrMapping/>
  </p:clrMapOvr>
  <mc:AlternateContent xmlns:mc="http://schemas.openxmlformats.org/markup-compatibility/2006" xmlns:p14="http://schemas.microsoft.com/office/powerpoint/2010/main">
    <mc:Choice Requires="p14">
      <p:transition spd="slow" p14:dur="2000" advTm="16522"/>
    </mc:Choice>
    <mc:Fallback xmlns="">
      <p:transition spd="slow" advTm="1652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8466" y="814275"/>
            <a:ext cx="9997607" cy="1310089"/>
          </a:xfrm>
        </p:spPr>
        <p:txBody>
          <a:bodyPr/>
          <a:lstStyle/>
          <a:p>
            <a:r>
              <a:rPr lang="da-DK" sz="2800" dirty="0"/>
              <a:t>Derfor OSIKS!</a:t>
            </a:r>
            <a:br>
              <a:rPr lang="da-DK" sz="2800" dirty="0"/>
            </a:br>
            <a:br>
              <a:rPr lang="da-DK" sz="2800" dirty="0"/>
            </a:br>
            <a:r>
              <a:rPr lang="da-DK" sz="2000" dirty="0"/>
              <a:t>Behov for klart begrebsapparat og en konkret teknisk &amp; taktisk metodik </a:t>
            </a:r>
          </a:p>
        </p:txBody>
      </p:sp>
      <p:sp>
        <p:nvSpPr>
          <p:cNvPr id="3" name="Pladsholder til indhold 2"/>
          <p:cNvSpPr>
            <a:spLocks noGrp="1"/>
          </p:cNvSpPr>
          <p:nvPr>
            <p:ph idx="1"/>
          </p:nvPr>
        </p:nvSpPr>
        <p:spPr>
          <a:xfrm>
            <a:off x="1099127" y="1828800"/>
            <a:ext cx="9125527" cy="3482110"/>
          </a:xfrm>
        </p:spPr>
        <p:txBody>
          <a:bodyPr/>
          <a:lstStyle/>
          <a:p>
            <a:pPr marL="0" indent="0">
              <a:buNone/>
            </a:pPr>
            <a:r>
              <a:rPr lang="da-DK" sz="2400" dirty="0"/>
              <a:t>			</a:t>
            </a:r>
          </a:p>
          <a:p>
            <a:pPr marL="0" indent="0">
              <a:buNone/>
            </a:pPr>
            <a:r>
              <a:rPr lang="da-DK" sz="2400" dirty="0"/>
              <a:t>			</a:t>
            </a:r>
            <a:r>
              <a:rPr lang="da-DK" sz="2800" dirty="0"/>
              <a:t>Akronym: OSIKS</a:t>
            </a:r>
          </a:p>
          <a:p>
            <a:pPr marL="960120" lvl="2" indent="0">
              <a:buNone/>
            </a:pPr>
            <a:r>
              <a:rPr lang="da-DK" sz="2000" dirty="0"/>
              <a:t>		O – Opsøg branden</a:t>
            </a:r>
          </a:p>
          <a:p>
            <a:pPr marL="960120" lvl="2" indent="0">
              <a:buNone/>
            </a:pPr>
            <a:r>
              <a:rPr lang="da-DK" sz="2000" dirty="0"/>
              <a:t>		S – Stands branden </a:t>
            </a:r>
          </a:p>
          <a:p>
            <a:pPr marL="960120" lvl="2" indent="0">
              <a:buNone/>
            </a:pPr>
            <a:r>
              <a:rPr lang="da-DK" sz="2000" dirty="0"/>
              <a:t>		I – Inspicer konstruktionen</a:t>
            </a:r>
          </a:p>
          <a:p>
            <a:pPr marL="960120" lvl="2" indent="0">
              <a:buNone/>
            </a:pPr>
            <a:r>
              <a:rPr lang="da-DK" sz="2000" dirty="0"/>
              <a:t>		K – Kreds branden ind</a:t>
            </a:r>
          </a:p>
          <a:p>
            <a:pPr marL="960120" lvl="2" indent="0">
              <a:buNone/>
            </a:pPr>
            <a:r>
              <a:rPr lang="da-DK" sz="2000" dirty="0"/>
              <a:t>		S – Sluk brandkernen ned</a:t>
            </a:r>
          </a:p>
          <a:p>
            <a:pPr marL="0" indent="0">
              <a:buNone/>
            </a:pPr>
            <a:endParaRPr lang="da-DK" dirty="0"/>
          </a:p>
        </p:txBody>
      </p:sp>
    </p:spTree>
    <p:extLst>
      <p:ext uri="{BB962C8B-B14F-4D97-AF65-F5344CB8AC3E}">
        <p14:creationId xmlns:p14="http://schemas.microsoft.com/office/powerpoint/2010/main" val="3670794270"/>
      </p:ext>
    </p:extLst>
  </p:cSld>
  <p:clrMapOvr>
    <a:masterClrMapping/>
  </p:clrMapOvr>
  <mc:AlternateContent xmlns:mc="http://schemas.openxmlformats.org/markup-compatibility/2006" xmlns:p14="http://schemas.microsoft.com/office/powerpoint/2010/main">
    <mc:Choice Requires="p14">
      <p:transition spd="slow" p14:dur="2000" advTm="40981"/>
    </mc:Choice>
    <mc:Fallback xmlns="">
      <p:transition spd="slow" advTm="409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0001" y="864002"/>
            <a:ext cx="9021233" cy="623054"/>
          </a:xfrm>
        </p:spPr>
        <p:txBody>
          <a:bodyPr/>
          <a:lstStyle/>
          <a:p>
            <a:r>
              <a:rPr lang="da-DK" sz="2800" dirty="0"/>
              <a:t>Forudsætninger for succes med OSIKS</a:t>
            </a:r>
            <a:r>
              <a:rPr lang="da-DK" dirty="0"/>
              <a:t>		</a:t>
            </a:r>
          </a:p>
        </p:txBody>
      </p:sp>
      <p:sp>
        <p:nvSpPr>
          <p:cNvPr id="3" name="Pladsholder til indhold 2"/>
          <p:cNvSpPr>
            <a:spLocks noGrp="1"/>
          </p:cNvSpPr>
          <p:nvPr>
            <p:ph idx="1"/>
          </p:nvPr>
        </p:nvSpPr>
        <p:spPr>
          <a:xfrm>
            <a:off x="1440001" y="1616364"/>
            <a:ext cx="9019116" cy="2623127"/>
          </a:xfrm>
        </p:spPr>
        <p:txBody>
          <a:bodyPr>
            <a:normAutofit lnSpcReduction="10000"/>
          </a:bodyPr>
          <a:lstStyle/>
          <a:p>
            <a:pPr marL="0" indent="0">
              <a:buNone/>
            </a:pPr>
            <a:r>
              <a:rPr lang="da-DK" sz="1800" dirty="0"/>
              <a:t>Inden gennemgang af OSIKS-metodikken skal vi fokusere på forudsætningerne for at skabe et godt resultat. </a:t>
            </a:r>
          </a:p>
          <a:p>
            <a:pPr marL="0" indent="0">
              <a:buNone/>
            </a:pPr>
            <a:endParaRPr lang="da-DK" sz="1800" dirty="0"/>
          </a:p>
          <a:p>
            <a:pPr marL="342900" indent="-342900">
              <a:buAutoNum type="arabicPeriod"/>
            </a:pPr>
            <a:r>
              <a:rPr lang="da-DK" sz="1800" dirty="0"/>
              <a:t>OSIKS fungerer kun, når vi har begrænset hulrum i konstruktionen. Det er altså en forudsætning, at vi er i stand til at læse konstruktionen.</a:t>
            </a:r>
          </a:p>
          <a:p>
            <a:pPr marL="342900" indent="-342900">
              <a:buAutoNum type="arabicPeriod"/>
            </a:pPr>
            <a:r>
              <a:rPr lang="da-DK" sz="1800" dirty="0"/>
              <a:t>Vi skal ikke blot arbejde ”med” konstruktionen, vi skal arbejde ”på” konstruktionen. Derfor er aspektet omkring adgang og hastighed kontra egen-sikkerhed afgørende!</a:t>
            </a:r>
          </a:p>
        </p:txBody>
      </p:sp>
      <p:sp>
        <p:nvSpPr>
          <p:cNvPr id="4" name="Pladsholder til indhold 2"/>
          <p:cNvSpPr txBox="1">
            <a:spLocks/>
          </p:cNvSpPr>
          <p:nvPr/>
        </p:nvSpPr>
        <p:spPr bwMode="auto">
          <a:xfrm>
            <a:off x="1638582" y="4322619"/>
            <a:ext cx="9019117" cy="9698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indent="-411480" algn="l" rtl="0" eaLnBrk="1" fontAlgn="base" hangingPunct="1">
              <a:spcBef>
                <a:spcPct val="30000"/>
              </a:spcBef>
              <a:spcAft>
                <a:spcPct val="0"/>
              </a:spcAft>
              <a:buChar char="•"/>
              <a:defRPr sz="1600">
                <a:solidFill>
                  <a:schemeClr val="tx1"/>
                </a:solidFill>
                <a:latin typeface="+mn-lt"/>
                <a:ea typeface="+mn-ea"/>
                <a:cs typeface="+mn-cs"/>
              </a:defRPr>
            </a:lvl1pPr>
            <a:lvl2pPr marL="891540" indent="-342900" algn="l" rtl="0" eaLnBrk="1" fontAlgn="base" hangingPunct="1">
              <a:spcBef>
                <a:spcPct val="30000"/>
              </a:spcBef>
              <a:spcAft>
                <a:spcPct val="0"/>
              </a:spcAft>
              <a:buChar char="–"/>
              <a:defRPr sz="1400">
                <a:solidFill>
                  <a:schemeClr val="tx1"/>
                </a:solidFill>
                <a:latin typeface="+mn-lt"/>
              </a:defRPr>
            </a:lvl2pPr>
            <a:lvl3pPr marL="1371600" indent="-274320" algn="l" rtl="0" eaLnBrk="1" fontAlgn="base" hangingPunct="1">
              <a:spcBef>
                <a:spcPct val="30000"/>
              </a:spcBef>
              <a:spcAft>
                <a:spcPct val="0"/>
              </a:spcAft>
              <a:buChar char="•"/>
              <a:defRPr sz="1200">
                <a:solidFill>
                  <a:schemeClr val="tx1"/>
                </a:solidFill>
                <a:latin typeface="+mn-lt"/>
              </a:defRPr>
            </a:lvl3pPr>
            <a:lvl4pPr marL="1920240" indent="-274320" algn="l" rtl="0" eaLnBrk="1" fontAlgn="base" hangingPunct="1">
              <a:spcBef>
                <a:spcPct val="30000"/>
              </a:spcBef>
              <a:spcAft>
                <a:spcPct val="0"/>
              </a:spcAft>
              <a:buChar char="–"/>
              <a:defRPr sz="1200">
                <a:solidFill>
                  <a:schemeClr val="tx1"/>
                </a:solidFill>
                <a:latin typeface="+mn-lt"/>
              </a:defRPr>
            </a:lvl4pPr>
            <a:lvl5pPr marL="2468880" indent="-274320" algn="l" rtl="0" eaLnBrk="1" fontAlgn="base" hangingPunct="1">
              <a:spcBef>
                <a:spcPct val="30000"/>
              </a:spcBef>
              <a:spcAft>
                <a:spcPct val="0"/>
              </a:spcAft>
              <a:buChar char="»"/>
              <a:defRPr sz="1200">
                <a:solidFill>
                  <a:schemeClr val="tx1"/>
                </a:solidFill>
                <a:latin typeface="+mn-lt"/>
              </a:defRPr>
            </a:lvl5pPr>
            <a:lvl6pPr marL="3017520" indent="-274320" algn="l" rtl="0" eaLnBrk="1" fontAlgn="base" hangingPunct="1">
              <a:spcBef>
                <a:spcPct val="30000"/>
              </a:spcBef>
              <a:spcAft>
                <a:spcPct val="0"/>
              </a:spcAft>
              <a:buChar char="»"/>
              <a:defRPr sz="1440">
                <a:solidFill>
                  <a:schemeClr val="tx1"/>
                </a:solidFill>
                <a:latin typeface="+mn-lt"/>
              </a:defRPr>
            </a:lvl6pPr>
            <a:lvl7pPr marL="3566160" indent="-274320" algn="l" rtl="0" eaLnBrk="1" fontAlgn="base" hangingPunct="1">
              <a:spcBef>
                <a:spcPct val="30000"/>
              </a:spcBef>
              <a:spcAft>
                <a:spcPct val="0"/>
              </a:spcAft>
              <a:buChar char="»"/>
              <a:defRPr sz="1440">
                <a:solidFill>
                  <a:schemeClr val="tx1"/>
                </a:solidFill>
                <a:latin typeface="+mn-lt"/>
              </a:defRPr>
            </a:lvl7pPr>
            <a:lvl8pPr marL="4114800" indent="-274320" algn="l" rtl="0" eaLnBrk="1" fontAlgn="base" hangingPunct="1">
              <a:spcBef>
                <a:spcPct val="30000"/>
              </a:spcBef>
              <a:spcAft>
                <a:spcPct val="0"/>
              </a:spcAft>
              <a:buChar char="»"/>
              <a:defRPr sz="1440">
                <a:solidFill>
                  <a:schemeClr val="tx1"/>
                </a:solidFill>
                <a:latin typeface="+mn-lt"/>
              </a:defRPr>
            </a:lvl8pPr>
            <a:lvl9pPr marL="4663440" indent="-274320" algn="l" rtl="0" eaLnBrk="1" fontAlgn="base" hangingPunct="1">
              <a:spcBef>
                <a:spcPct val="30000"/>
              </a:spcBef>
              <a:spcAft>
                <a:spcPct val="0"/>
              </a:spcAft>
              <a:buChar char="»"/>
              <a:defRPr sz="1440">
                <a:solidFill>
                  <a:schemeClr val="tx1"/>
                </a:solidFill>
                <a:latin typeface="+mn-lt"/>
              </a:defRPr>
            </a:lvl9pPr>
          </a:lstStyle>
          <a:p>
            <a:pPr marL="0" indent="0" algn="ctr">
              <a:buNone/>
            </a:pPr>
            <a:r>
              <a:rPr lang="da-DK" sz="1800" b="1" kern="0" dirty="0"/>
              <a:t>Spørgsmål: </a:t>
            </a:r>
            <a:r>
              <a:rPr lang="da-DK" sz="1800" kern="0" dirty="0"/>
              <a:t>Hvor lang tid tror du, at det i ”gamle dage” tog pionertjenesten at etablere linegang i forbindelse med en tagrand på ex. tagkonstruktionen på en 5 etagers ejendom?</a:t>
            </a:r>
          </a:p>
          <a:p>
            <a:pPr marL="0" indent="0" algn="ctr">
              <a:buNone/>
            </a:pPr>
            <a:endParaRPr lang="da-DK" kern="0" dirty="0"/>
          </a:p>
        </p:txBody>
      </p:sp>
      <p:sp>
        <p:nvSpPr>
          <p:cNvPr id="5" name="Tekstfelt 4"/>
          <p:cNvSpPr txBox="1"/>
          <p:nvPr/>
        </p:nvSpPr>
        <p:spPr>
          <a:xfrm>
            <a:off x="1952618" y="5292437"/>
            <a:ext cx="7693891" cy="553998"/>
          </a:xfrm>
          <a:prstGeom prst="rect">
            <a:avLst/>
          </a:prstGeom>
          <a:noFill/>
        </p:spPr>
        <p:txBody>
          <a:bodyPr wrap="square" rtlCol="0">
            <a:spAutoFit/>
          </a:bodyPr>
          <a:lstStyle/>
          <a:p>
            <a:pPr algn="ctr"/>
            <a:r>
              <a:rPr lang="da-DK" b="1" dirty="0"/>
              <a:t>Svar: </a:t>
            </a:r>
            <a:r>
              <a:rPr lang="da-DK" dirty="0"/>
              <a:t>40 min</a:t>
            </a:r>
          </a:p>
          <a:p>
            <a:pPr algn="ctr"/>
            <a:r>
              <a:rPr lang="da-DK" sz="1200" dirty="0"/>
              <a:t>(kilde: vagthavende brandinspektør, HBR)</a:t>
            </a:r>
            <a:endParaRPr lang="da-DK" sz="1200" b="1" dirty="0"/>
          </a:p>
        </p:txBody>
      </p:sp>
    </p:spTree>
    <p:custDataLst>
      <p:tags r:id="rId1"/>
    </p:custDataLst>
    <p:extLst>
      <p:ext uri="{BB962C8B-B14F-4D97-AF65-F5344CB8AC3E}">
        <p14:creationId xmlns:p14="http://schemas.microsoft.com/office/powerpoint/2010/main" val="1345029119"/>
      </p:ext>
    </p:extLst>
  </p:cSld>
  <p:clrMapOvr>
    <a:masterClrMapping/>
  </p:clrMapOvr>
  <mc:AlternateContent xmlns:mc="http://schemas.openxmlformats.org/markup-compatibility/2006" xmlns:p14="http://schemas.microsoft.com/office/powerpoint/2010/main">
    <mc:Choice Requires="p14">
      <p:transition spd="slow" p14:dur="2000" advTm="135490"/>
    </mc:Choice>
    <mc:Fallback xmlns="">
      <p:transition spd="slow" advTm="1354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37.7"/>
</p:tagLst>
</file>

<file path=ppt/tags/tag10.xml><?xml version="1.0" encoding="utf-8"?>
<p:tagLst xmlns:a="http://schemas.openxmlformats.org/drawingml/2006/main" xmlns:r="http://schemas.openxmlformats.org/officeDocument/2006/relationships" xmlns:p="http://schemas.openxmlformats.org/presentationml/2006/main">
  <p:tag name="TIMING" val="|23|31.1|10.2|5.7|5.5"/>
</p:tagLst>
</file>

<file path=ppt/tags/tag2.xml><?xml version="1.0" encoding="utf-8"?>
<p:tagLst xmlns:a="http://schemas.openxmlformats.org/drawingml/2006/main" xmlns:r="http://schemas.openxmlformats.org/officeDocument/2006/relationships" xmlns:p="http://schemas.openxmlformats.org/presentationml/2006/main">
  <p:tag name="TIMING" val="|17|2.5|21.8|35|33.2"/>
</p:tagLst>
</file>

<file path=ppt/tags/tag3.xml><?xml version="1.0" encoding="utf-8"?>
<p:tagLst xmlns:a="http://schemas.openxmlformats.org/drawingml/2006/main" xmlns:r="http://schemas.openxmlformats.org/officeDocument/2006/relationships" xmlns:p="http://schemas.openxmlformats.org/presentationml/2006/main">
  <p:tag name="TIMING" val="|5.8|4.9|15|7.4|3.6|19|13.1|6.7"/>
</p:tagLst>
</file>

<file path=ppt/tags/tag4.xml><?xml version="1.0" encoding="utf-8"?>
<p:tagLst xmlns:a="http://schemas.openxmlformats.org/drawingml/2006/main" xmlns:r="http://schemas.openxmlformats.org/officeDocument/2006/relationships" xmlns:p="http://schemas.openxmlformats.org/presentationml/2006/main">
  <p:tag name="TIMING" val="|3.6|18|10.3"/>
</p:tagLst>
</file>

<file path=ppt/tags/tag5.xml><?xml version="1.0" encoding="utf-8"?>
<p:tagLst xmlns:a="http://schemas.openxmlformats.org/drawingml/2006/main" xmlns:r="http://schemas.openxmlformats.org/officeDocument/2006/relationships" xmlns:p="http://schemas.openxmlformats.org/presentationml/2006/main">
  <p:tag name="TIMING" val="|27.2|2.2|2.5|8.3|9.7|11.5"/>
</p:tagLst>
</file>

<file path=ppt/tags/tag6.xml><?xml version="1.0" encoding="utf-8"?>
<p:tagLst xmlns:a="http://schemas.openxmlformats.org/drawingml/2006/main" xmlns:r="http://schemas.openxmlformats.org/officeDocument/2006/relationships" xmlns:p="http://schemas.openxmlformats.org/presentationml/2006/main">
  <p:tag name="TIMING" val="|5.6|26.8|35.4|39.3"/>
</p:tagLst>
</file>

<file path=ppt/tags/tag7.xml><?xml version="1.0" encoding="utf-8"?>
<p:tagLst xmlns:a="http://schemas.openxmlformats.org/drawingml/2006/main" xmlns:r="http://schemas.openxmlformats.org/officeDocument/2006/relationships" xmlns:p="http://schemas.openxmlformats.org/presentationml/2006/main">
  <p:tag name="TIMING" val="|19.6|20.5|9|25.9"/>
</p:tagLst>
</file>

<file path=ppt/tags/tag8.xml><?xml version="1.0" encoding="utf-8"?>
<p:tagLst xmlns:a="http://schemas.openxmlformats.org/drawingml/2006/main" xmlns:r="http://schemas.openxmlformats.org/officeDocument/2006/relationships" xmlns:p="http://schemas.openxmlformats.org/presentationml/2006/main">
  <p:tag name="TIMING" val="|6.2|11.6|17.6|5.4|10.6"/>
</p:tagLst>
</file>

<file path=ppt/tags/tag9.xml><?xml version="1.0" encoding="utf-8"?>
<p:tagLst xmlns:a="http://schemas.openxmlformats.org/drawingml/2006/main" xmlns:r="http://schemas.openxmlformats.org/officeDocument/2006/relationships" xmlns:p="http://schemas.openxmlformats.org/presentationml/2006/main">
  <p:tag name="TIMING" val="|5|47.1|30|47.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dholdsslide">
  <a:themeElements>
    <a:clrScheme name="Værd at citer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Brugerdefineret 1">
      <a:majorFont>
        <a:latin typeface="Raleway"/>
        <a:ea typeface=""/>
        <a:cs typeface=""/>
      </a:majorFont>
      <a:minorFont>
        <a:latin typeface="Source Serif Pro"/>
        <a:ea typeface=""/>
        <a:cs typeface=""/>
      </a:minorFont>
    </a:fontScheme>
    <a:fmtScheme name="Værd at citer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ACC94B39FA164185DCC0425E6067C7" ma:contentTypeVersion="12" ma:contentTypeDescription="Opret et nyt dokument." ma:contentTypeScope="" ma:versionID="9ed5841b8cae56afe99c3d2e065d6ac0">
  <xsd:schema xmlns:xsd="http://www.w3.org/2001/XMLSchema" xmlns:xs="http://www.w3.org/2001/XMLSchema" xmlns:p="http://schemas.microsoft.com/office/2006/metadata/properties" xmlns:ns2="a279baf8-7c2d-4b41-9e66-f32bafeca58b" xmlns:ns3="ff9d5d3f-761b-4081-a571-7bb0d8aac644" targetNamespace="http://schemas.microsoft.com/office/2006/metadata/properties" ma:root="true" ma:fieldsID="a1a01306d66cdc1d7f48e45f2fc36e03" ns2:_="" ns3:_="">
    <xsd:import namespace="a279baf8-7c2d-4b41-9e66-f32bafeca58b"/>
    <xsd:import namespace="ff9d5d3f-761b-4081-a571-7bb0d8aac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9baf8-7c2d-4b41-9e66-f32bafeca5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9d5d3f-761b-4081-a571-7bb0d8aac64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DA1520-6B9E-45FA-B040-168E9EDE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79baf8-7c2d-4b41-9e66-f32bafeca58b"/>
    <ds:schemaRef ds:uri="ff9d5d3f-761b-4081-a571-7bb0d8aac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E5A2DB-6C06-4276-9156-6DF49B839E36}">
  <ds:schemaRefs>
    <ds:schemaRef ds:uri="http://schemas.microsoft.com/sharepoint/v3/contenttype/forms"/>
  </ds:schemaRefs>
</ds:datastoreItem>
</file>

<file path=customXml/itemProps3.xml><?xml version="1.0" encoding="utf-8"?>
<ds:datastoreItem xmlns:ds="http://schemas.openxmlformats.org/officeDocument/2006/customXml" ds:itemID="{675D9295-8C4C-4643-9434-A4671D4E10F7}">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 ds:uri="http://purl.org/dc/terms/"/>
    <ds:schemaRef ds:uri="b6a1b8f5-5c61-4523-a7d2-4e8639a133ca"/>
    <ds:schemaRef ds:uri="d3fcbb54-efe9-4023-b0f8-47441465a029"/>
  </ds:schemaRefs>
</ds:datastoreItem>
</file>

<file path=docProps/app.xml><?xml version="1.0" encoding="utf-8"?>
<Properties xmlns="http://schemas.openxmlformats.org/officeDocument/2006/extended-properties" xmlns:vt="http://schemas.openxmlformats.org/officeDocument/2006/docPropsVTypes">
  <Template/>
  <TotalTime>2224</TotalTime>
  <Words>1782</Words>
  <Application>Microsoft Office PowerPoint</Application>
  <PresentationFormat>Widescreen</PresentationFormat>
  <Paragraphs>176</Paragraphs>
  <Slides>42</Slides>
  <Notes>6</Notes>
  <HiddenSlides>0</HiddenSlides>
  <MMClips>5</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42</vt:i4>
      </vt:variant>
    </vt:vector>
  </HeadingPairs>
  <TitlesOfParts>
    <vt:vector size="50" baseType="lpstr">
      <vt:lpstr>Arial</vt:lpstr>
      <vt:lpstr>Calibri</vt:lpstr>
      <vt:lpstr>Courier New</vt:lpstr>
      <vt:lpstr>Raleway</vt:lpstr>
      <vt:lpstr>Source Serif Pro</vt:lpstr>
      <vt:lpstr>Verdana</vt:lpstr>
      <vt:lpstr>Wingdings 2</vt:lpstr>
      <vt:lpstr>Indholdsslide</vt:lpstr>
      <vt:lpstr>Undervisning ”OSIKS-metodik”</vt:lpstr>
      <vt:lpstr>Hvordan plejer vi at håndtere tagbrande?  </vt:lpstr>
      <vt:lpstr>Ældre eksempel fra skole i Taastrup</vt:lpstr>
      <vt:lpstr>PowerPoint-præsentation</vt:lpstr>
      <vt:lpstr>PowerPoint-præsentation</vt:lpstr>
      <vt:lpstr>PowerPoint-præsentation</vt:lpstr>
      <vt:lpstr>PowerPoint-præsentation</vt:lpstr>
      <vt:lpstr>Derfor OSIKS!  Behov for klart begrebsapparat og en konkret teknisk &amp; taktisk metodik </vt:lpstr>
      <vt:lpstr>Forudsætninger for succes med OSIKS  </vt:lpstr>
      <vt:lpstr>Vores muligheder ved arbejde på tag?   </vt:lpstr>
      <vt:lpstr>Forudsætning, hvordan er bygningen konstrueret? </vt:lpstr>
      <vt:lpstr>Poppelhegnet</vt:lpstr>
      <vt:lpstr>Melagervej </vt:lpstr>
      <vt:lpstr>Konstruktionsbrande er forskellige</vt:lpstr>
      <vt:lpstr>O – Opsøg branden </vt:lpstr>
      <vt:lpstr>S – Stands branden</vt:lpstr>
      <vt:lpstr>Lad os tage et konkret eksempel I forbindelse med håndværksarbejde har man fået antændt tagkonstruktionen </vt:lpstr>
      <vt:lpstr>PowerPoint-præsentation</vt:lpstr>
      <vt:lpstr>PowerPoint-præsentation</vt:lpstr>
      <vt:lpstr>PowerPoint-præsentation</vt:lpstr>
      <vt:lpstr>I – Inspicer konstruktionen </vt:lpstr>
      <vt:lpstr>PowerPoint-præsentation</vt:lpstr>
      <vt:lpstr>I – Inspicer konstruktionen - fortsat </vt:lpstr>
      <vt:lpstr>PowerPoint-præsentation</vt:lpstr>
      <vt:lpstr>Øvelse Indtegn: Umiddelbart taktisk tiltag, begrænsningslinje, inspektionshul og standsningslinje på nyt scenarie</vt:lpstr>
      <vt:lpstr>Standsningslinjer er krævende! </vt:lpstr>
      <vt:lpstr>Husk at arbejde med konstruktionen - Passiv brandsikring?</vt:lpstr>
      <vt:lpstr>K – Kreds branden ind </vt:lpstr>
      <vt:lpstr>S – Sluk brandkernen ned </vt:lpstr>
      <vt:lpstr>Husk at konstruktionen nu er helt åben! Valg af slukningsmiddel, hvad er mest effektivt/skånsomt – se faktaark?   </vt:lpstr>
      <vt:lpstr>Sådan markerer vi konstruktionen op</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Troels Peter Mourits Jensen</dc:creator>
  <cp:lastModifiedBy>Mikkel Bøhm (BOE)</cp:lastModifiedBy>
  <cp:revision>10</cp:revision>
  <dcterms:created xsi:type="dcterms:W3CDTF">2021-02-22T11:31:18Z</dcterms:created>
  <dcterms:modified xsi:type="dcterms:W3CDTF">2021-09-09T14:33:45Z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0x0101001FACC94B39FA164185DCC0425E6067C7</vt:lpwstr>
  </property>
</Properties>
</file>