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3"/>
  </p:notesMasterIdLst>
  <p:handoutMasterIdLst>
    <p:handoutMasterId r:id="rId14"/>
  </p:handoutMasterIdLst>
  <p:sldIdLst>
    <p:sldId id="264" r:id="rId5"/>
    <p:sldId id="313" r:id="rId6"/>
    <p:sldId id="279" r:id="rId7"/>
    <p:sldId id="325" r:id="rId8"/>
    <p:sldId id="326" r:id="rId9"/>
    <p:sldId id="327" r:id="rId10"/>
    <p:sldId id="323" r:id="rId11"/>
    <p:sldId id="32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4" autoAdjust="0"/>
  </p:normalViewPr>
  <p:slideViewPr>
    <p:cSldViewPr snapToGrid="0">
      <p:cViewPr varScale="1">
        <p:scale>
          <a:sx n="61" d="100"/>
          <a:sy n="61" d="100"/>
        </p:scale>
        <p:origin x="48" y="12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6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5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0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3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3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6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hyperlink" Target="http://www.hbr.dk/publikationer/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10273160" cy="914399"/>
          </a:xfrm>
        </p:spPr>
        <p:txBody>
          <a:bodyPr/>
          <a:lstStyle/>
          <a:p>
            <a:r>
              <a:rPr lang="da-DK" dirty="0" smtClean="0"/>
              <a:t>Slukningsmidlet – 1. element 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14" y="1776598"/>
            <a:ext cx="5626494" cy="3982934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0"/>
    </mc:Choice>
    <mc:Fallback>
      <p:transition spd="slow" advTm="7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10273160" cy="914399"/>
          </a:xfrm>
        </p:spPr>
        <p:txBody>
          <a:bodyPr/>
          <a:lstStyle/>
          <a:p>
            <a:r>
              <a:rPr lang="da-DK" dirty="0" smtClean="0"/>
              <a:t>Slukningsmidlet – 1. element 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 smtClean="0">
              <a:latin typeface="+mn-lt"/>
            </a:endParaRPr>
          </a:p>
        </p:txBody>
      </p:sp>
      <p:graphicFrame>
        <p:nvGraphicFramePr>
          <p:cNvPr id="8" name="Pladsholder til billede 7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91337585"/>
              </p:ext>
            </p:extLst>
          </p:nvPr>
        </p:nvGraphicFramePr>
        <p:xfrm>
          <a:off x="914403" y="1769424"/>
          <a:ext cx="8899323" cy="3995489"/>
        </p:xfrm>
        <a:graphic>
          <a:graphicData uri="http://schemas.openxmlformats.org/drawingml/2006/table">
            <a:tbl>
              <a:tblPr firstRow="1" bandRow="1">
                <a:solidFill>
                  <a:srgbClr val="ADEFD1"/>
                </a:solidFill>
                <a:tableStyleId>{5C22544A-7EE6-4342-B048-85BDC9FD1C3A}</a:tableStyleId>
              </a:tblPr>
              <a:tblGrid>
                <a:gridCol w="495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166">
                <a:tc>
                  <a:txBody>
                    <a:bodyPr/>
                    <a:lstStyle/>
                    <a:p>
                      <a:r>
                        <a:rPr lang="da-DK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Hvad brænder</a:t>
                      </a:r>
                      <a:endParaRPr lang="da-DK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Egnet slukningsmiddel</a:t>
                      </a:r>
                      <a:endParaRPr lang="da-DK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140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Faste</a:t>
                      </a:r>
                      <a:r>
                        <a:rPr lang="da-DK" sz="2400" baseline="0" dirty="0" smtClean="0">
                          <a:latin typeface="+mn-lt"/>
                        </a:rPr>
                        <a:t> stoffer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Vand</a:t>
                      </a:r>
                    </a:p>
                    <a:p>
                      <a:r>
                        <a:rPr lang="da-DK" sz="2400" dirty="0" smtClean="0">
                          <a:latin typeface="+mn-lt"/>
                        </a:rPr>
                        <a:t>CAFS – Tør 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166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Gasser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Vand</a:t>
                      </a: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279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Væsker, blandbare med vand</a:t>
                      </a:r>
                    </a:p>
                    <a:p>
                      <a:r>
                        <a:rPr lang="da-DK" sz="2400" dirty="0" smtClean="0">
                          <a:latin typeface="+mn-lt"/>
                        </a:rPr>
                        <a:t>(polær</a:t>
                      </a:r>
                      <a:r>
                        <a:rPr lang="da-DK" sz="2400" baseline="0" dirty="0" smtClean="0">
                          <a:latin typeface="+mn-lt"/>
                        </a:rPr>
                        <a:t> væske)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Skum</a:t>
                      </a:r>
                    </a:p>
                    <a:p>
                      <a:r>
                        <a:rPr lang="da-DK" sz="2400" dirty="0" smtClean="0">
                          <a:latin typeface="+mn-lt"/>
                        </a:rPr>
                        <a:t>CAFS – Tør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148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Væsker,</a:t>
                      </a:r>
                      <a:r>
                        <a:rPr lang="da-DK" sz="2400" baseline="0" dirty="0" smtClean="0">
                          <a:latin typeface="+mn-lt"/>
                        </a:rPr>
                        <a:t> ikke blandbar med vand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>
                          <a:latin typeface="+mn-lt"/>
                        </a:rPr>
                        <a:t>(nonpolær</a:t>
                      </a:r>
                      <a:r>
                        <a:rPr lang="da-DK" sz="2400" baseline="0" dirty="0" smtClean="0">
                          <a:latin typeface="+mn-lt"/>
                        </a:rPr>
                        <a:t> væske)</a:t>
                      </a:r>
                      <a:endParaRPr lang="da-DK" sz="2400" dirty="0" smtClean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Skum</a:t>
                      </a:r>
                    </a:p>
                    <a:p>
                      <a:r>
                        <a:rPr lang="da-DK" sz="2400" dirty="0" smtClean="0">
                          <a:latin typeface="+mn-lt"/>
                        </a:rPr>
                        <a:t>CAFS – Våd 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400" dirty="0" smtClean="0">
                          <a:latin typeface="+mn-lt"/>
                        </a:rPr>
                        <a:t>Væsker, alkoholler</a:t>
                      </a:r>
                      <a:r>
                        <a:rPr lang="da-DK" sz="2400" baseline="0" dirty="0" smtClean="0">
                          <a:latin typeface="+mn-lt"/>
                        </a:rPr>
                        <a:t> </a:t>
                      </a:r>
                      <a:endParaRPr lang="da-DK" sz="2400" dirty="0" smtClean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latin typeface="+mn-lt"/>
                        </a:rPr>
                        <a:t>Alkoholbestandigt skum </a:t>
                      </a:r>
                      <a:endParaRPr lang="da-DK" sz="2400" dirty="0">
                        <a:latin typeface="+mn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uppe 12"/>
          <p:cNvGrpSpPr/>
          <p:nvPr/>
        </p:nvGrpSpPr>
        <p:grpSpPr>
          <a:xfrm>
            <a:off x="10029825" y="5541792"/>
            <a:ext cx="2063948" cy="1097698"/>
            <a:chOff x="9801225" y="5076824"/>
            <a:chExt cx="2063948" cy="1097698"/>
          </a:xfrm>
        </p:grpSpPr>
        <p:sp>
          <p:nvSpPr>
            <p:cNvPr id="12" name="Tekstboks 11"/>
            <p:cNvSpPr txBox="1"/>
            <p:nvPr/>
          </p:nvSpPr>
          <p:spPr>
            <a:xfrm>
              <a:off x="9801225" y="5343525"/>
              <a:ext cx="1847850" cy="830997"/>
            </a:xfrm>
            <a:prstGeom prst="rect">
              <a:avLst/>
            </a:prstGeom>
            <a:solidFill>
              <a:srgbClr val="ADEFD1"/>
            </a:solidFill>
          </p:spPr>
          <p:txBody>
            <a:bodyPr wrap="square" rtlCol="0">
              <a:spAutoFit/>
            </a:bodyPr>
            <a:lstStyle/>
            <a:p>
              <a:r>
                <a:rPr lang="da-DK" sz="1200" dirty="0" smtClean="0">
                  <a:latin typeface="+mj-lt"/>
                </a:rPr>
                <a:t>Vil du vide mere om slukning med CAFS kan du læse her:</a:t>
              </a:r>
            </a:p>
            <a:p>
              <a:r>
                <a:rPr lang="da-DK" sz="1100" dirty="0" smtClean="0">
                  <a:solidFill>
                    <a:schemeClr val="bg1"/>
                  </a:solidFill>
                  <a:latin typeface="+mj-lt"/>
                  <a:hlinkClick r:id="rId5"/>
                </a:rPr>
                <a:t>www.hbr.dk/publikationer/</a:t>
              </a:r>
              <a:r>
                <a:rPr lang="da-DK" sz="1200" dirty="0" smtClean="0">
                  <a:solidFill>
                    <a:schemeClr val="bg1"/>
                  </a:solidFill>
                  <a:latin typeface="+mj-lt"/>
                </a:rPr>
                <a:t> </a:t>
              </a:r>
              <a:endParaRPr lang="da-DK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" name="Litebulb"/>
            <p:cNvSpPr>
              <a:spLocks noEditPoints="1" noChangeArrowheads="1"/>
            </p:cNvSpPr>
            <p:nvPr/>
          </p:nvSpPr>
          <p:spPr bwMode="auto">
            <a:xfrm>
              <a:off x="11432976" y="5076824"/>
              <a:ext cx="432197" cy="589865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pic>
        <p:nvPicPr>
          <p:cNvPr id="23" name="Billed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9228980" y="934808"/>
            <a:ext cx="1601690" cy="1669231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58"/>
    </mc:Choice>
    <mc:Fallback>
      <p:transition spd="slow" advTm="12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da-DK" sz="3200" dirty="0" smtClean="0"/>
              <a:t>Reducere ilt </a:t>
            </a:r>
            <a:r>
              <a:rPr lang="da-DK" sz="3200" dirty="0"/>
              <a:t>tilførsel </a:t>
            </a:r>
            <a:r>
              <a:rPr lang="da-DK" sz="3200" dirty="0" smtClean="0"/>
              <a:t>til branden</a:t>
            </a:r>
          </a:p>
          <a:p>
            <a:pPr lvl="0"/>
            <a:r>
              <a:rPr lang="da-DK" sz="3200" dirty="0" smtClean="0"/>
              <a:t>Reducerer </a:t>
            </a:r>
            <a:r>
              <a:rPr lang="da-DK" sz="3200" dirty="0"/>
              <a:t>temperaturen i brandrummet </a:t>
            </a:r>
            <a:endParaRPr lang="da-DK" sz="3200" dirty="0" smtClean="0"/>
          </a:p>
          <a:p>
            <a:pPr lvl="0"/>
            <a:r>
              <a:rPr lang="da-DK" sz="3200" dirty="0" smtClean="0"/>
              <a:t>Fjerne det brændbare materiale og køle dette </a:t>
            </a:r>
          </a:p>
          <a:p>
            <a:pPr marL="0" indent="0">
              <a:buNone/>
            </a:pPr>
            <a:endParaRPr lang="da-DK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35" y="1913021"/>
            <a:ext cx="5157082" cy="31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Ly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10"/>
    </mc:Choice>
    <mc:Fallback>
      <p:transition spd="slow" advTm="30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900" dirty="0" smtClean="0"/>
              <a:t>Reducere ilt </a:t>
            </a:r>
            <a:r>
              <a:rPr lang="da-DK" sz="2900" dirty="0"/>
              <a:t>tilførsel </a:t>
            </a:r>
            <a:r>
              <a:rPr lang="da-DK" sz="2900" dirty="0" smtClean="0"/>
              <a:t>til branden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46" y="3332169"/>
            <a:ext cx="2288421" cy="2906582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35" y="1913021"/>
            <a:ext cx="5157082" cy="31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rbudstavle 2"/>
          <p:cNvSpPr/>
          <p:nvPr/>
        </p:nvSpPr>
        <p:spPr>
          <a:xfrm>
            <a:off x="9951522" y="2570071"/>
            <a:ext cx="914400" cy="914400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0" name="Lyd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4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896"/>
    </mc:Choice>
    <mc:Fallback>
      <p:transition spd="slow" advTm="31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900" dirty="0" smtClean="0"/>
              <a:t>Reducerer </a:t>
            </a:r>
            <a:r>
              <a:rPr lang="da-DK" sz="2900" dirty="0"/>
              <a:t>temperaturen i brandrummet </a:t>
            </a:r>
            <a:endParaRPr lang="da-DK" sz="2900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35" y="1913021"/>
            <a:ext cx="5157082" cy="31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rbudstavle 8"/>
          <p:cNvSpPr/>
          <p:nvPr/>
        </p:nvSpPr>
        <p:spPr>
          <a:xfrm>
            <a:off x="7493330" y="2605697"/>
            <a:ext cx="914400" cy="914400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90" y="3520097"/>
            <a:ext cx="4776698" cy="239212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Lyd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6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88"/>
    </mc:Choice>
    <mc:Fallback>
      <p:transition spd="slow" advTm="25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900" dirty="0" smtClean="0"/>
              <a:t>Fjerne det brændbare materiale og køle dette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24" y="3257592"/>
            <a:ext cx="2270871" cy="252222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35" y="1913021"/>
            <a:ext cx="5157082" cy="3142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rbudstavle 8"/>
          <p:cNvSpPr/>
          <p:nvPr/>
        </p:nvSpPr>
        <p:spPr>
          <a:xfrm>
            <a:off x="8548576" y="4061505"/>
            <a:ext cx="914400" cy="914400"/>
          </a:xfrm>
          <a:prstGeom prst="noSmoking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15" name="Lyd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67"/>
    </mc:Choice>
    <mc:Fallback>
      <p:transition spd="slow" advTm="36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/>
          <p:cNvSpPr txBox="1"/>
          <p:nvPr/>
        </p:nvSpPr>
        <p:spPr>
          <a:xfrm>
            <a:off x="6051140" y="1775786"/>
            <a:ext cx="3431458" cy="4575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773" y="770021"/>
            <a:ext cx="9511433" cy="914399"/>
          </a:xfrm>
        </p:spPr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8537812" y="1012215"/>
            <a:ext cx="1594418" cy="166165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67" y="1775785"/>
            <a:ext cx="3592204" cy="4575545"/>
          </a:xfrm>
          <a:prstGeom prst="rect">
            <a:avLst/>
          </a:prstGeom>
          <a:ln w="38100">
            <a:noFill/>
          </a:ln>
        </p:spPr>
      </p:pic>
      <p:sp>
        <p:nvSpPr>
          <p:cNvPr id="6" name="Tekstfelt 5"/>
          <p:cNvSpPr txBox="1"/>
          <p:nvPr/>
        </p:nvSpPr>
        <p:spPr>
          <a:xfrm>
            <a:off x="3908850" y="2348021"/>
            <a:ext cx="253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100</a:t>
            </a:r>
            <a:r>
              <a:rPr lang="da-DK" b="1" baseline="30000" dirty="0" smtClean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C til 101</a:t>
            </a:r>
            <a:r>
              <a:rPr lang="da-DK" b="1" baseline="30000" dirty="0" smtClean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C</a:t>
            </a:r>
          </a:p>
          <a:p>
            <a:pPr algn="ctr"/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2253 kJ/kg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541683" y="4373641"/>
            <a:ext cx="3429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>
                <a:solidFill>
                  <a:schemeClr val="bg1"/>
                </a:solidFill>
              </a:rPr>
              <a:t>10</a:t>
            </a:r>
            <a:r>
              <a:rPr lang="da-DK" b="1" baseline="30000" dirty="0" smtClean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C til 11</a:t>
            </a:r>
            <a:r>
              <a:rPr lang="da-DK" b="1" baseline="30000" dirty="0" smtClean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C</a:t>
            </a:r>
          </a:p>
          <a:p>
            <a:pPr algn="ctr"/>
            <a:r>
              <a:rPr lang="da-DK" b="1" u="sng" dirty="0" smtClean="0">
                <a:solidFill>
                  <a:schemeClr val="bg1"/>
                </a:solidFill>
                <a:ea typeface="Tahoma"/>
                <a:cs typeface="Tahoma"/>
              </a:rPr>
              <a:t>4,18 kJ/kg</a:t>
            </a:r>
          </a:p>
          <a:p>
            <a:pPr algn="ctr"/>
            <a:endParaRPr lang="da-DK" b="1" dirty="0">
              <a:solidFill>
                <a:schemeClr val="bg1"/>
              </a:solidFill>
              <a:ea typeface="Tahoma"/>
              <a:cs typeface="Tahoma"/>
            </a:endParaRP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10</a:t>
            </a:r>
            <a:r>
              <a:rPr lang="da-DK" b="1" baseline="30000" dirty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>
                <a:solidFill>
                  <a:schemeClr val="bg1"/>
                </a:solidFill>
                <a:ea typeface="Tahoma"/>
                <a:cs typeface="Tahoma"/>
              </a:rPr>
              <a:t>C til </a:t>
            </a:r>
            <a:r>
              <a:rPr lang="da-DK" b="1" dirty="0" smtClean="0">
                <a:solidFill>
                  <a:schemeClr val="bg1"/>
                </a:solidFill>
                <a:ea typeface="Tahoma"/>
                <a:cs typeface="Tahoma"/>
              </a:rPr>
              <a:t>100</a:t>
            </a:r>
            <a:r>
              <a:rPr lang="da-DK" b="1" baseline="30000" dirty="0" smtClean="0">
                <a:solidFill>
                  <a:schemeClr val="bg1"/>
                </a:solidFill>
                <a:ea typeface="Tahoma"/>
                <a:cs typeface="Tahoma"/>
              </a:rPr>
              <a:t>◦</a:t>
            </a:r>
            <a:r>
              <a:rPr lang="da-DK" b="1" dirty="0">
                <a:solidFill>
                  <a:schemeClr val="bg1"/>
                </a:solidFill>
                <a:ea typeface="Tahoma"/>
                <a:cs typeface="Tahoma"/>
              </a:rPr>
              <a:t>C</a:t>
            </a:r>
          </a:p>
          <a:p>
            <a:pPr algn="ctr"/>
            <a:r>
              <a:rPr lang="da-DK" b="1" dirty="0" smtClean="0">
                <a:solidFill>
                  <a:schemeClr val="bg1"/>
                </a:solidFill>
              </a:rPr>
              <a:t>4,18 x (100-10) = </a:t>
            </a:r>
            <a:r>
              <a:rPr lang="da-DK" b="1" u="sng" dirty="0" smtClean="0">
                <a:solidFill>
                  <a:schemeClr val="bg1"/>
                </a:solidFill>
              </a:rPr>
              <a:t>376,2 kJ</a:t>
            </a:r>
            <a:endParaRPr lang="da-DK" b="1" u="sng" dirty="0">
              <a:solidFill>
                <a:schemeClr val="bg1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3873424" y="4982835"/>
            <a:ext cx="1869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1 L = 1 kg</a:t>
            </a:r>
          </a:p>
          <a:p>
            <a:pPr algn="ctr"/>
            <a:r>
              <a:rPr lang="da-DK" sz="2400" b="1" dirty="0" smtClean="0">
                <a:solidFill>
                  <a:schemeClr val="bg1"/>
                </a:solidFill>
              </a:rPr>
              <a:t>vand</a:t>
            </a:r>
            <a:endParaRPr lang="da-DK" sz="2400" b="1" dirty="0">
              <a:solidFill>
                <a:schemeClr val="bg1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4327540" y="1941552"/>
            <a:ext cx="293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u="sng" dirty="0" smtClean="0">
                <a:solidFill>
                  <a:schemeClr val="bg1"/>
                </a:solidFill>
              </a:rPr>
              <a:t>Fordampningsvarme</a:t>
            </a:r>
            <a:endParaRPr lang="da-DK" i="1" u="sng" dirty="0">
              <a:solidFill>
                <a:schemeClr val="bg1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6397277" y="3957260"/>
            <a:ext cx="293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u="sng" dirty="0" smtClean="0">
                <a:solidFill>
                  <a:schemeClr val="bg1"/>
                </a:solidFill>
              </a:rPr>
              <a:t>Varmekapacitet</a:t>
            </a:r>
            <a:endParaRPr lang="da-DK" i="1" u="sng" dirty="0">
              <a:solidFill>
                <a:schemeClr val="bg1"/>
              </a:solidFill>
            </a:endParaRPr>
          </a:p>
        </p:txBody>
      </p:sp>
      <p:pic>
        <p:nvPicPr>
          <p:cNvPr id="4" name="Ly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40"/>
    </mc:Choice>
    <mc:Fallback>
      <p:transition spd="slow" advTm="18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Vand som slukningsmiddel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ktangel 20"/>
              <p:cNvSpPr/>
              <p:nvPr/>
            </p:nvSpPr>
            <p:spPr>
              <a:xfrm>
                <a:off x="1048079" y="2417845"/>
                <a:ext cx="10258096" cy="3386440"/>
              </a:xfrm>
              <a:prstGeom prst="rect">
                <a:avLst/>
              </a:prstGeom>
              <a:ln w="38100">
                <a:solidFill>
                  <a:srgbClr val="ADEFD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da-DK" b="0" i="1" dirty="0" smtClean="0"/>
              </a:p>
              <a:p>
                <a:pPr algn="ctr"/>
                <a:r>
                  <a:rPr lang="da-DK" dirty="0" smtClean="0"/>
                  <a:t>Det kræver 0,24 L vand pr. 1m</a:t>
                </a:r>
                <a:r>
                  <a:rPr lang="da-DK" baseline="30000" dirty="0" smtClean="0"/>
                  <a:t>3 </a:t>
                </a:r>
                <a:r>
                  <a:rPr lang="da-DK" dirty="0" smtClean="0"/>
                  <a:t> rum for at bringe en brand under kontrol, altså sænke ilt procenten til under 12%. </a:t>
                </a:r>
              </a:p>
              <a:p>
                <a:pPr algn="ctr"/>
                <a:endParaRPr lang="da-DK" b="0" dirty="0" smtClean="0"/>
              </a:p>
              <a:p>
                <a:pPr algn="ctr"/>
                <a:r>
                  <a:rPr lang="da-DK" dirty="0" smtClean="0"/>
                  <a:t>Konservativt kan det beregnes som:</a:t>
                </a:r>
                <a:endParaRPr lang="da-DK" b="0" dirty="0" smtClean="0"/>
              </a:p>
              <a:p>
                <a:pPr algn="ctr"/>
                <a:endParaRPr lang="da-DK" b="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𝑅𝑢𝑚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𝑣𝑜𝑙𝑢𝑚𝑒𝑛</m:t>
                          </m:r>
                        </m:num>
                        <m:den>
                          <m:r>
                            <a:rPr lang="da-DK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𝑎𝑛𝑡𝑎𝑙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𝑙𝑖𝑡𝑒𝑟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𝑣𝑎𝑛𝑑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𝑡𝑖𝑙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𝑛𝑜𝑘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a-DK" b="0" i="1" smtClean="0">
                          <a:latin typeface="Cambria Math" panose="02040503050406030204" pitchFamily="18" charset="0"/>
                        </a:rPr>
                        <m:t>𝑣𝑎𝑛𝑑𝑑𝑎𝑚𝑝</m:t>
                      </m:r>
                    </m:oMath>
                  </m:oMathPara>
                </a14:m>
                <a:endParaRPr lang="da-DK" dirty="0" smtClean="0"/>
              </a:p>
              <a:p>
                <a:pPr algn="ctr"/>
                <a:endParaRPr lang="da-DK" dirty="0" smtClean="0"/>
              </a:p>
              <a:p>
                <a:pPr algn="ctr"/>
                <a:endParaRPr lang="da-DK" dirty="0" smtClean="0"/>
              </a:p>
              <a:p>
                <a:pPr algn="ctr"/>
                <a:r>
                  <a:rPr lang="da-DK" dirty="0" smtClean="0"/>
                  <a:t>Det kræver ca. 5 gange så meget energi at få vand på dampform, </a:t>
                </a:r>
              </a:p>
              <a:p>
                <a:pPr algn="ctr"/>
                <a:r>
                  <a:rPr lang="da-DK" dirty="0" smtClean="0"/>
                  <a:t>som det gør at varme det op til 100 </a:t>
                </a:r>
                <a:r>
                  <a:rPr lang="da-DK" baseline="30000" dirty="0">
                    <a:ea typeface="Tahoma"/>
                    <a:cs typeface="Tahoma"/>
                  </a:rPr>
                  <a:t>◦</a:t>
                </a:r>
                <a:r>
                  <a:rPr lang="da-DK" dirty="0" smtClean="0">
                    <a:ea typeface="Tahoma"/>
                    <a:cs typeface="Tahoma"/>
                  </a:rPr>
                  <a:t>C. </a:t>
                </a:r>
                <a:endParaRPr lang="da-DK" dirty="0" smtClean="0"/>
              </a:p>
            </p:txBody>
          </p:sp>
        </mc:Choice>
        <mc:Fallback xmlns="">
          <p:sp>
            <p:nvSpPr>
              <p:cNvPr id="21" name="Rektange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79" y="2417845"/>
                <a:ext cx="10258096" cy="3386440"/>
              </a:xfrm>
              <a:prstGeom prst="rect">
                <a:avLst/>
              </a:prstGeom>
              <a:blipFill>
                <a:blip r:embed="rId5"/>
                <a:stretch>
                  <a:fillRect r="-414" b="-1604"/>
                </a:stretch>
              </a:blipFill>
              <a:ln w="38100">
                <a:solidFill>
                  <a:srgbClr val="ADEFD1"/>
                </a:solidFill>
              </a:ln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6429" l="537" r="40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96" b="42431"/>
          <a:stretch/>
        </p:blipFill>
        <p:spPr>
          <a:xfrm flipH="1">
            <a:off x="10273530" y="4618326"/>
            <a:ext cx="1453931" cy="151524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006754" y="5864995"/>
            <a:ext cx="8340745" cy="923330"/>
          </a:xfrm>
          <a:prstGeom prst="rect">
            <a:avLst/>
          </a:prstGeom>
          <a:solidFill>
            <a:srgbClr val="ADEFD1"/>
          </a:solidFill>
          <a:ln>
            <a:solidFill>
              <a:srgbClr val="ADEFD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NEDKØLINGSEFFEKTEN</a:t>
            </a:r>
            <a:endParaRPr lang="da-DK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Ly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98"/>
    </mc:Choice>
    <mc:Fallback>
      <p:transition spd="slow" advTm="57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schemas.microsoft.com/office/2006/metadata/properties"/>
    <ds:schemaRef ds:uri="ff9d5d3f-761b-4081-a571-7bb0d8aac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79baf8-7c2d-4b41-9e66-f32bafeca58b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14634</TotalTime>
  <Words>248</Words>
  <Application>Microsoft Office PowerPoint</Application>
  <PresentationFormat>Widescreen</PresentationFormat>
  <Paragraphs>71</Paragraphs>
  <Slides>8</Slides>
  <Notes>8</Notes>
  <HiddenSlides>0</HiddenSlides>
  <MMClips>8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 Math</vt:lpstr>
      <vt:lpstr>Raleway</vt:lpstr>
      <vt:lpstr>Source Serif Pro</vt:lpstr>
      <vt:lpstr>Tahoma</vt:lpstr>
      <vt:lpstr>Wingdings 2</vt:lpstr>
      <vt:lpstr>Indholdsslide</vt:lpstr>
      <vt:lpstr>Slukningsmidlet – 1. element </vt:lpstr>
      <vt:lpstr>Slukningsmidlet – 1. element </vt:lpstr>
      <vt:lpstr>Vand som slukningsmiddel</vt:lpstr>
      <vt:lpstr>Vand som slukningsmiddel</vt:lpstr>
      <vt:lpstr>Vand som slukningsmiddel</vt:lpstr>
      <vt:lpstr>Vand som slukningsmiddel</vt:lpstr>
      <vt:lpstr>Vand som slukningsmiddel</vt:lpstr>
      <vt:lpstr>Vand som slukningsmiddel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642</cp:revision>
  <dcterms:created xsi:type="dcterms:W3CDTF">2021-02-22T11:31:18Z</dcterms:created>
  <dcterms:modified xsi:type="dcterms:W3CDTF">2022-01-07T16:26:06Z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