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10"/>
  </p:notesMasterIdLst>
  <p:handoutMasterIdLst>
    <p:handoutMasterId r:id="rId11"/>
  </p:handoutMasterIdLst>
  <p:sldIdLst>
    <p:sldId id="274" r:id="rId5"/>
    <p:sldId id="311" r:id="rId6"/>
    <p:sldId id="304" r:id="rId7"/>
    <p:sldId id="309" r:id="rId8"/>
    <p:sldId id="30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38636" autoAdjust="0"/>
  </p:normalViewPr>
  <p:slideViewPr>
    <p:cSldViewPr snapToGrid="0">
      <p:cViewPr varScale="1">
        <p:scale>
          <a:sx n="51" d="100"/>
          <a:sy n="51" d="100"/>
        </p:scale>
        <p:origin x="43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 </a:t>
            </a:r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9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2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brs.dk/da/nyheder-og-publikationer/publikationer2/alle-publikationer/2016/brandforlob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776286" y="2012392"/>
            <a:ext cx="6919914" cy="38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sz="2000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sz="2000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sz="2000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sz="2000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sz="2000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sz="2000" dirty="0">
              <a:latin typeface="+mn-lt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10034915" y="5112185"/>
            <a:ext cx="2063948" cy="1528585"/>
            <a:chOff x="9801225" y="5076824"/>
            <a:chExt cx="2063948" cy="1528585"/>
          </a:xfrm>
        </p:grpSpPr>
        <p:sp>
          <p:nvSpPr>
            <p:cNvPr id="8" name="Tekstboks 7"/>
            <p:cNvSpPr txBox="1"/>
            <p:nvPr/>
          </p:nvSpPr>
          <p:spPr>
            <a:xfrm>
              <a:off x="9801225" y="5343525"/>
              <a:ext cx="1847850" cy="1261884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+mj-lt"/>
                </a:rPr>
                <a:t>Vil du vide mere om brandforløbet kan du læse mere her:</a:t>
              </a:r>
            </a:p>
            <a:p>
              <a:r>
                <a:rPr lang="da-DK" sz="1000" dirty="0">
                  <a:solidFill>
                    <a:schemeClr val="bg1"/>
                  </a:solidFill>
                  <a:latin typeface="+mj-lt"/>
                  <a:hlinkClick r:id="rId5"/>
                </a:rPr>
                <a:t>https://brs.dk/da/nyheder-og-publikationer/publikationer2/alle-publikationer/2016/brandforlob</a:t>
              </a:r>
              <a:r>
                <a:rPr lang="da-DK" sz="1000" dirty="0" smtClean="0">
                  <a:solidFill>
                    <a:schemeClr val="bg1"/>
                  </a:solidFill>
                  <a:latin typeface="+mj-lt"/>
                  <a:hlinkClick r:id="rId5"/>
                </a:rPr>
                <a:t>/</a:t>
              </a:r>
              <a:r>
                <a:rPr lang="da-DK" sz="1000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9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13" name="Litebulb"/>
          <p:cNvSpPr>
            <a:spLocks noEditPoints="1" noChangeArrowheads="1"/>
          </p:cNvSpPr>
          <p:nvPr/>
        </p:nvSpPr>
        <p:spPr bwMode="auto">
          <a:xfrm>
            <a:off x="3547390" y="1285538"/>
            <a:ext cx="1708166" cy="25200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3547390" y="3968074"/>
            <a:ext cx="182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60 Watt</a:t>
            </a:r>
            <a:endParaRPr lang="da-DK" sz="3200" dirty="0"/>
          </a:p>
        </p:txBody>
      </p:sp>
      <p:sp>
        <p:nvSpPr>
          <p:cNvPr id="17" name="Litebulb"/>
          <p:cNvSpPr>
            <a:spLocks noEditPoints="1" noChangeArrowheads="1"/>
          </p:cNvSpPr>
          <p:nvPr/>
        </p:nvSpPr>
        <p:spPr bwMode="auto">
          <a:xfrm>
            <a:off x="6714041" y="1285538"/>
            <a:ext cx="1710000" cy="25200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753391" y="3978598"/>
            <a:ext cx="191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4</a:t>
            </a:r>
            <a:r>
              <a:rPr lang="da-DK" sz="3200" dirty="0" smtClean="0"/>
              <a:t>0 Watt</a:t>
            </a:r>
            <a:endParaRPr lang="da-DK" sz="3200" dirty="0"/>
          </a:p>
        </p:txBody>
      </p:sp>
      <p:sp>
        <p:nvSpPr>
          <p:cNvPr id="6" name="Tekstfelt 5"/>
          <p:cNvSpPr txBox="1"/>
          <p:nvPr/>
        </p:nvSpPr>
        <p:spPr>
          <a:xfrm>
            <a:off x="776286" y="4856481"/>
            <a:ext cx="8212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Effekt er frigivet energi over tid</a:t>
            </a:r>
          </a:p>
          <a:p>
            <a:endParaRPr lang="da-DK" dirty="0"/>
          </a:p>
          <a:p>
            <a:r>
              <a:rPr lang="da-DK" dirty="0" smtClean="0"/>
              <a:t>Hurtig frigivelse af energi over kort tid = intens er det </a:t>
            </a:r>
          </a:p>
          <a:p>
            <a:endParaRPr lang="da-DK" dirty="0"/>
          </a:p>
          <a:p>
            <a:r>
              <a:rPr lang="da-DK" dirty="0" smtClean="0"/>
              <a:t>Effekt måles i kJ/s, det er det samme som W</a:t>
            </a:r>
            <a:endParaRPr lang="da-DK" dirty="0"/>
          </a:p>
        </p:txBody>
      </p:sp>
      <p:pic>
        <p:nvPicPr>
          <p:cNvPr id="12" name="Lyd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11"/>
    </mc:Choice>
    <mc:Fallback>
      <p:transition spd="slow" advTm="44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9868958" y="224658"/>
            <a:ext cx="2063948" cy="589865"/>
            <a:chOff x="9801225" y="5076824"/>
            <a:chExt cx="2063948" cy="589865"/>
          </a:xfrm>
        </p:grpSpPr>
        <p:sp>
          <p:nvSpPr>
            <p:cNvPr id="14" name="Tekstboks 13"/>
            <p:cNvSpPr txBox="1"/>
            <p:nvPr/>
          </p:nvSpPr>
          <p:spPr>
            <a:xfrm>
              <a:off x="9801225" y="5343525"/>
              <a:ext cx="1847850" cy="261610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endParaRPr lang="da-DK" sz="11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3141" r="1824" b="4190"/>
          <a:stretch/>
        </p:blipFill>
        <p:spPr bwMode="auto">
          <a:xfrm>
            <a:off x="1203175" y="2270760"/>
            <a:ext cx="5390457" cy="29543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kstboks 13"/>
          <p:cNvSpPr txBox="1"/>
          <p:nvPr/>
        </p:nvSpPr>
        <p:spPr>
          <a:xfrm>
            <a:off x="1203175" y="1215627"/>
            <a:ext cx="328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latin typeface="+mj-lt"/>
              </a:rPr>
              <a:t>Underkontrol:</a:t>
            </a:r>
            <a:endParaRPr lang="da-DK" sz="3600" dirty="0">
              <a:latin typeface="+mj-lt"/>
            </a:endParaRPr>
          </a:p>
        </p:txBody>
      </p:sp>
      <p:sp>
        <p:nvSpPr>
          <p:cNvPr id="17" name="Tekstboks 2"/>
          <p:cNvSpPr txBox="1"/>
          <p:nvPr/>
        </p:nvSpPr>
        <p:spPr>
          <a:xfrm>
            <a:off x="6825344" y="2270760"/>
            <a:ext cx="5107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Slukningskriterier</a:t>
            </a:r>
          </a:p>
          <a:p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Overfladerne i brandrummet,  200 </a:t>
            </a:r>
            <a:r>
              <a:rPr lang="da-DK" sz="2000" dirty="0">
                <a:ea typeface="Tahoma"/>
                <a:cs typeface="Tahoma"/>
              </a:rPr>
              <a:t>◦C </a:t>
            </a:r>
          </a:p>
          <a:p>
            <a:endParaRPr lang="da-DK" sz="2000" dirty="0" smtClean="0"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ea typeface="Tahoma"/>
                <a:cs typeface="Tahoma"/>
              </a:rPr>
              <a:t>Temperaturen af røggasserne,150 </a:t>
            </a:r>
            <a:r>
              <a:rPr lang="da-DK" sz="2000" dirty="0">
                <a:ea typeface="Tahoma"/>
                <a:cs typeface="Tahoma"/>
              </a:rPr>
              <a:t>◦</a:t>
            </a:r>
            <a:r>
              <a:rPr lang="da-DK" sz="2000" dirty="0" smtClean="0">
                <a:ea typeface="Tahoma"/>
                <a:cs typeface="Tahoma"/>
              </a:rPr>
              <a:t>C</a:t>
            </a:r>
          </a:p>
          <a:p>
            <a:endParaRPr lang="da-DK" sz="2000" dirty="0">
              <a:ea typeface="Tahoma"/>
              <a:cs typeface="Tahoma"/>
            </a:endParaRPr>
          </a:p>
          <a:p>
            <a:endParaRPr lang="da-DK" sz="2000" dirty="0" smtClean="0">
              <a:ea typeface="Tahoma"/>
              <a:cs typeface="Tahoma"/>
            </a:endParaRPr>
          </a:p>
          <a:p>
            <a:r>
              <a:rPr lang="da-DK" sz="2000" dirty="0" smtClean="0">
                <a:ea typeface="Tahoma"/>
                <a:cs typeface="Tahoma"/>
              </a:rPr>
              <a:t>De fleste faste materialer har en antændelsestemperatur på 300-400 </a:t>
            </a:r>
            <a:r>
              <a:rPr lang="da-DK" sz="2000" dirty="0">
                <a:ea typeface="Tahoma"/>
                <a:cs typeface="Tahoma"/>
              </a:rPr>
              <a:t>◦C </a:t>
            </a:r>
            <a:endParaRPr lang="da-DK" sz="2000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4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70"/>
    </mc:Choice>
    <mc:Fallback>
      <p:transition spd="slow" advTm="35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</a:t>
            </a:r>
            <a:endParaRPr lang="da-DK" dirty="0"/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94479"/>
              </p:ext>
            </p:extLst>
          </p:nvPr>
        </p:nvGraphicFramePr>
        <p:xfrm>
          <a:off x="801287" y="2163033"/>
          <a:ext cx="7118070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Brand i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Effektudviklingen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>
                          <a:solidFill>
                            <a:schemeClr val="bg1"/>
                          </a:solidFill>
                          <a:effectLst/>
                        </a:rPr>
                        <a:t>En cigaret</a:t>
                      </a:r>
                      <a:endParaRPr lang="da-DK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5 W = 5 J/s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>
                          <a:solidFill>
                            <a:schemeClr val="bg1"/>
                          </a:solidFill>
                          <a:effectLst/>
                        </a:rPr>
                        <a:t>En skraldespand</a:t>
                      </a:r>
                      <a:endParaRPr lang="da-DK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100 kW = 100 kJ/s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>
                          <a:solidFill>
                            <a:schemeClr val="bg1"/>
                          </a:solidFill>
                          <a:effectLst/>
                        </a:rPr>
                        <a:t>En sofa</a:t>
                      </a:r>
                      <a:endParaRPr lang="da-DK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1000-2000 kW = 1000-2000 kJ/s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>
                          <a:solidFill>
                            <a:schemeClr val="bg1"/>
                          </a:solidFill>
                          <a:effectLst/>
                        </a:rPr>
                        <a:t>En lejlighed</a:t>
                      </a:r>
                      <a:endParaRPr lang="da-DK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2000-5000 kW = 2000-5000 kJ/s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>
                          <a:solidFill>
                            <a:schemeClr val="bg1"/>
                          </a:solidFill>
                          <a:effectLst/>
                        </a:rPr>
                        <a:t>Træpaller stablet i 3 meter højde</a:t>
                      </a:r>
                      <a:endParaRPr lang="da-DK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</a:rPr>
                        <a:t>70.000 kW = 70.000 kJ/s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6825841" y="1318569"/>
            <a:ext cx="1428251" cy="1488479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801287" y="5060422"/>
            <a:ext cx="9421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Effekten af branden fortæller noget om hvor meget slukningsmiddel, der skal til for at kontrollerer branden</a:t>
            </a:r>
            <a:r>
              <a:rPr lang="da-DK" sz="2800" dirty="0" smtClean="0"/>
              <a:t>. Samt hvor hurtigt det skal påføres.  </a:t>
            </a:r>
            <a:endParaRPr lang="da-DK" sz="2800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56"/>
    </mc:Choice>
    <mc:Fallback>
      <p:transition spd="slow" advTm="38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</a:t>
            </a:r>
            <a:endParaRPr lang="da-DK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5" y="1719284"/>
            <a:ext cx="6328893" cy="4139574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5583941" y="18026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bg1"/>
                </a:solidFill>
              </a:rPr>
              <a:t> og effekt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801287" y="2334985"/>
            <a:ext cx="41462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Effekten er dynamisk.</a:t>
            </a:r>
          </a:p>
          <a:p>
            <a:r>
              <a:rPr lang="da-DK" sz="2400" dirty="0" smtClean="0"/>
              <a:t>Den stiger og falder.</a:t>
            </a:r>
          </a:p>
          <a:p>
            <a:endParaRPr lang="da-DK" sz="2400" dirty="0"/>
          </a:p>
          <a:p>
            <a:r>
              <a:rPr lang="da-DK" sz="2400" dirty="0" smtClean="0"/>
              <a:t>Værdien afhænger af: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Det brændbare materiale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Ilt</a:t>
            </a:r>
            <a:endParaRPr lang="da-DK" sz="2400" dirty="0"/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8"/>
    </mc:Choice>
    <mc:Fallback>
      <p:transition spd="slow" advTm="17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5"/>
          <a:srcRect l="9580" t="267" r="18414" b="-267"/>
          <a:stretch/>
        </p:blipFill>
        <p:spPr>
          <a:xfrm>
            <a:off x="4252950" y="938955"/>
            <a:ext cx="3668672" cy="3668672"/>
          </a:xfrm>
          <a:prstGeom prst="ellipse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684090" y="4835456"/>
            <a:ext cx="8806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FART – Hvor hurtigt kan du cykle</a:t>
            </a:r>
          </a:p>
          <a:p>
            <a:pPr algn="ctr"/>
            <a:r>
              <a:rPr lang="da-DK" sz="2800" dirty="0" smtClean="0"/>
              <a:t>=</a:t>
            </a:r>
            <a:endParaRPr lang="da-DK" sz="2800" dirty="0"/>
          </a:p>
          <a:p>
            <a:pPr algn="ctr"/>
            <a:r>
              <a:rPr lang="da-DK" sz="2800" dirty="0" smtClean="0"/>
              <a:t>Hvor hurtige bliver det brændbare materiale brændt af</a:t>
            </a:r>
            <a:endParaRPr lang="da-DK" sz="2800" dirty="0"/>
          </a:p>
        </p:txBody>
      </p:sp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33"/>
    </mc:Choice>
    <mc:Fallback>
      <p:transition spd="slow" advTm="3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279baf8-7c2d-4b41-9e66-f32bafeca58b"/>
    <ds:schemaRef ds:uri="http://schemas.microsoft.com/office/2006/metadata/properties"/>
    <ds:schemaRef ds:uri="http://purl.org/dc/terms/"/>
    <ds:schemaRef ds:uri="http://schemas.microsoft.com/office/infopath/2007/PartnerControls"/>
    <ds:schemaRef ds:uri="ff9d5d3f-761b-4081-a571-7bb0d8aac6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14631</TotalTime>
  <Words>192</Words>
  <Application>Microsoft Office PowerPoint</Application>
  <PresentationFormat>Widescreen</PresentationFormat>
  <Paragraphs>62</Paragraphs>
  <Slides>5</Slides>
  <Notes>5</Notes>
  <HiddenSlides>0</HiddenSlides>
  <MMClips>5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Arial</vt:lpstr>
      <vt:lpstr>Calibri</vt:lpstr>
      <vt:lpstr>Raleway</vt:lpstr>
      <vt:lpstr>Source Serif Pro</vt:lpstr>
      <vt:lpstr>Tahoma</vt:lpstr>
      <vt:lpstr>Times New Roman</vt:lpstr>
      <vt:lpstr>Wingdings 2</vt:lpstr>
      <vt:lpstr>Indholdsslide</vt:lpstr>
      <vt:lpstr>Effekt</vt:lpstr>
      <vt:lpstr>PowerPoint-præsentation</vt:lpstr>
      <vt:lpstr>Effekt</vt:lpstr>
      <vt:lpstr>Effekt</vt:lpstr>
      <vt:lpstr>Effekt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644</cp:revision>
  <dcterms:created xsi:type="dcterms:W3CDTF">2021-02-22T11:31:18Z</dcterms:created>
  <dcterms:modified xsi:type="dcterms:W3CDTF">2022-01-07T14:44:37Z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