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15"/>
  </p:notesMasterIdLst>
  <p:handoutMasterIdLst>
    <p:handoutMasterId r:id="rId16"/>
  </p:handoutMasterIdLst>
  <p:sldIdLst>
    <p:sldId id="267" r:id="rId5"/>
    <p:sldId id="292" r:id="rId6"/>
    <p:sldId id="316" r:id="rId7"/>
    <p:sldId id="294" r:id="rId8"/>
    <p:sldId id="319" r:id="rId9"/>
    <p:sldId id="290" r:id="rId10"/>
    <p:sldId id="318" r:id="rId11"/>
    <p:sldId id="320" r:id="rId12"/>
    <p:sldId id="293" r:id="rId13"/>
    <p:sldId id="32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7614" autoAdjust="0"/>
  </p:normalViewPr>
  <p:slideViewPr>
    <p:cSldViewPr snapToGrid="0">
      <p:cViewPr varScale="1">
        <p:scale>
          <a:sx n="61" d="100"/>
          <a:sy n="61" d="100"/>
        </p:scale>
        <p:origin x="48" y="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6D-4CA8-AAFA-53499CF630F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6D-4CA8-AAFA-53499CF630FC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C6D-4CA8-AAFA-53499CF630FC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D-4CA8-AAFA-53499CF630F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A0-4B53-8866-0F6AE3BAF5D1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A0-4B53-8866-0F6AE3BAF5D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A0-4B53-8866-0F6AE3BAF5D1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A0-4B53-8866-0F6AE3BAF5D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3946069753879"/>
          <c:y val="0"/>
          <c:w val="0.64742186972094551"/>
          <c:h val="0.9137654320987654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75-4D23-9298-F777057C5535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75-4D23-9298-F777057C5535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75-4D23-9298-F777057C5535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75-4D23-9298-F777057C553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A0-4B53-8866-0F6AE3BAF5D1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A0-4B53-8866-0F6AE3BAF5D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A0-4B53-8866-0F6AE3BAF5D1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A0-4B53-8866-0F6AE3BAF5D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3946069753879"/>
          <c:y val="0"/>
          <c:w val="0.64742186972094551"/>
          <c:h val="0.9137654320987654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75-4D23-9298-F777057C5535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75-4D23-9298-F777057C5535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75-4D23-9298-F777057C5535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75-4D23-9298-F777057C553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6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8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9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6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5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1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0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3" name="Pladsholder til no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brand er en forbrænding.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er en oxidation, hvilket er en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kemiske proces der kræver oxygen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forbrænding kræver at de tre elemeter i brandtrekanten er til stede. </a:t>
                </a: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Hvor meget, der skal være til stede af de tre elementer variere.</a:t>
                </a:r>
              </a:p>
              <a:p>
                <a:pPr lvl="0"/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Reaktioner kan være: 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Eksoterme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udvikles energi (varme) og processen kan forløbe selvstændigt</a:t>
                </a:r>
              </a:p>
              <a:p>
                <a:pPr lvl="0"/>
                <a:r>
                  <a:rPr lang="da-DK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Endoterme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– der forbruges energi, og processen kan ikke forløbe selvstændigt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en brand en </a:t>
                </a:r>
                <a:r>
                  <a:rPr lang="da-DK" sz="1200" b="1" kern="1200" dirty="0" err="1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eksoterm</a:t>
                </a:r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reaktion – ellers ville branden jo gå ud af sig selv!</a:t>
                </a:r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fuldstændig forbrænding:</a:t>
                </a:r>
              </a:p>
              <a:p>
                <a:pPr lvl="0"/>
                <a:r>
                  <a:rPr lang="da-DK" sz="1200" i="0">
                    <a:latin typeface="Cambria Math"/>
                  </a:rPr>
                  <a:t>Brandbart materiale + O_2⇒CO_2+H_2 O+energi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En ufuldstændig forbrænding:</a:t>
                </a:r>
              </a:p>
              <a:p>
                <a:pPr/>
                <a:r>
                  <a:rPr lang="da-DK" sz="1200" i="0">
                    <a:latin typeface="Cambria Math"/>
                  </a:rPr>
                  <a:t>Brandbart materieale+O_2⇒CO_2+CO+C+H_2 O+energi+andre røg gasser </a:t>
                </a:r>
                <a:endParaRPr lang="da-DK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da-DK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da-DK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Typisk er brande </a:t>
                </a:r>
                <a:r>
                  <a:rPr lang="da-DK" sz="1200" b="1" kern="1200" dirty="0" smtClean="0">
                    <a:solidFill>
                      <a:srgbClr val="ADEFD1"/>
                    </a:solidFill>
                    <a:latin typeface="+mn-lt"/>
                    <a:ea typeface="+mn-ea"/>
                    <a:cs typeface="+mn-cs"/>
                  </a:rPr>
                  <a:t>ufuldstændige forbrændinger.</a:t>
                </a:r>
                <a:endParaRPr lang="da-DK" sz="1200" b="1" kern="1200" dirty="0">
                  <a:solidFill>
                    <a:srgbClr val="ADEFD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Fallback>
      </mc:AlternateContent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9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9.xml"/><Relationship Id="rId12" Type="http://schemas.openxmlformats.org/officeDocument/2006/relationships/chart" Target="../charts/chart1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chart" Target="../charts/chart8.xml"/><Relationship Id="rId11" Type="http://schemas.openxmlformats.org/officeDocument/2006/relationships/image" Target="../media/image6.png"/><Relationship Id="rId5" Type="http://schemas.openxmlformats.org/officeDocument/2006/relationships/chart" Target="../charts/chart7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0.xml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12" Type="http://schemas.openxmlformats.org/officeDocument/2006/relationships/chart" Target="../charts/char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hart" Target="../charts/chart3.xml"/><Relationship Id="rId11" Type="http://schemas.openxmlformats.org/officeDocument/2006/relationships/image" Target="../media/image6.png"/><Relationship Id="rId5" Type="http://schemas.openxmlformats.org/officeDocument/2006/relationships/chart" Target="../charts/chart2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Hvad skal der til at for en brand opstår? </a:t>
            </a:r>
            <a:br>
              <a:rPr lang="da-DK" sz="3200" dirty="0" smtClean="0"/>
            </a:br>
            <a:r>
              <a:rPr lang="da-DK" sz="3200" dirty="0" smtClean="0"/>
              <a:t>Brandtrekanten</a:t>
            </a:r>
            <a:endParaRPr lang="da-D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8" y="2459298"/>
            <a:ext cx="5973880" cy="36406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uppe 11"/>
          <p:cNvGrpSpPr/>
          <p:nvPr/>
        </p:nvGrpSpPr>
        <p:grpSpPr>
          <a:xfrm>
            <a:off x="7168244" y="2410623"/>
            <a:ext cx="4572907" cy="3738034"/>
            <a:chOff x="7094765" y="2238224"/>
            <a:chExt cx="4572907" cy="3738034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04888688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458201" y="3298977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846129" y="3405112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8515349" y="4829478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5"/>
    </mc:Choice>
    <mc:Fallback xmlns="">
      <p:transition spd="slow" advTm="19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275784365"/>
              </p:ext>
            </p:extLst>
          </p:nvPr>
        </p:nvGraphicFramePr>
        <p:xfrm>
          <a:off x="1593049" y="1921610"/>
          <a:ext cx="3227858" cy="25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</a:t>
            </a:r>
            <a:endParaRPr lang="da-DK" sz="32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23831032"/>
              </p:ext>
            </p:extLst>
          </p:nvPr>
        </p:nvGraphicFramePr>
        <p:xfrm>
          <a:off x="6087286" y="1921610"/>
          <a:ext cx="3227858" cy="25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Gruppe 17"/>
          <p:cNvGrpSpPr/>
          <p:nvPr/>
        </p:nvGrpSpPr>
        <p:grpSpPr>
          <a:xfrm>
            <a:off x="181816" y="1719284"/>
            <a:ext cx="3227858" cy="2977976"/>
            <a:chOff x="7094765" y="2238224"/>
            <a:chExt cx="4572907" cy="3738034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3688478158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760280" y="2596848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772406" y="3834324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7641490" y="4012153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3" name="Gruppe 22"/>
          <p:cNvGrpSpPr/>
          <p:nvPr/>
        </p:nvGrpSpPr>
        <p:grpSpPr>
          <a:xfrm>
            <a:off x="2785968" y="3465657"/>
            <a:ext cx="3227858" cy="2977976"/>
            <a:chOff x="7094765" y="2238224"/>
            <a:chExt cx="4572907" cy="3738034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val="3541110675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437375" y="3834324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486900" y="2741023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9403346" y="3978105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6" name="Gruppe 15"/>
          <p:cNvGrpSpPr/>
          <p:nvPr/>
        </p:nvGrpSpPr>
        <p:grpSpPr>
          <a:xfrm>
            <a:off x="5885727" y="1214917"/>
            <a:ext cx="3429417" cy="2956253"/>
            <a:chOff x="4561212" y="4378341"/>
            <a:chExt cx="4256830" cy="2733961"/>
          </a:xfrm>
        </p:grpSpPr>
        <p:grpSp>
          <p:nvGrpSpPr>
            <p:cNvPr id="28" name="Gruppe 27"/>
            <p:cNvGrpSpPr/>
            <p:nvPr/>
          </p:nvGrpSpPr>
          <p:grpSpPr>
            <a:xfrm>
              <a:off x="4561212" y="4378341"/>
              <a:ext cx="4256830" cy="2733961"/>
              <a:chOff x="4845254" y="3407965"/>
              <a:chExt cx="4256830" cy="2733961"/>
            </a:xfrm>
          </p:grpSpPr>
          <p:grpSp>
            <p:nvGrpSpPr>
              <p:cNvPr id="31" name="Gruppe 30"/>
              <p:cNvGrpSpPr/>
              <p:nvPr/>
            </p:nvGrpSpPr>
            <p:grpSpPr>
              <a:xfrm>
                <a:off x="4845254" y="3407965"/>
                <a:ext cx="3941248" cy="2733961"/>
                <a:chOff x="5530137" y="3560472"/>
                <a:chExt cx="3941248" cy="2733961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0137" y="3582785"/>
                  <a:ext cx="3866525" cy="2711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kstfelt 33"/>
                <p:cNvSpPr txBox="1"/>
                <p:nvPr/>
              </p:nvSpPr>
              <p:spPr>
                <a:xfrm rot="20708340">
                  <a:off x="5577841" y="3596670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CO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35" name="Tekstfelt 34"/>
                <p:cNvSpPr txBox="1"/>
                <p:nvPr/>
              </p:nvSpPr>
              <p:spPr>
                <a:xfrm rot="1497786">
                  <a:off x="6742673" y="3707096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CO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36" name="Tekstfelt 35"/>
                <p:cNvSpPr txBox="1"/>
                <p:nvPr/>
              </p:nvSpPr>
              <p:spPr>
                <a:xfrm rot="20708340">
                  <a:off x="7320935" y="4181365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CO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37" name="Tekstfelt 36"/>
                <p:cNvSpPr txBox="1"/>
                <p:nvPr/>
              </p:nvSpPr>
              <p:spPr>
                <a:xfrm rot="553581">
                  <a:off x="6062834" y="3643645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H</a:t>
                  </a:r>
                  <a:r>
                    <a:rPr lang="da-DK" b="1" baseline="-25000" dirty="0" smtClean="0">
                      <a:latin typeface="+mj-lt"/>
                    </a:rPr>
                    <a:t>2</a:t>
                  </a:r>
                  <a:r>
                    <a:rPr lang="da-DK" b="1" dirty="0" smtClean="0">
                      <a:latin typeface="+mj-lt"/>
                    </a:rPr>
                    <a:t>O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38" name="Tekstfelt 37"/>
                <p:cNvSpPr txBox="1"/>
                <p:nvPr/>
              </p:nvSpPr>
              <p:spPr>
                <a:xfrm rot="1102665">
                  <a:off x="8548674" y="3643645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C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39" name="Tekstfelt 38"/>
                <p:cNvSpPr txBox="1"/>
                <p:nvPr/>
              </p:nvSpPr>
              <p:spPr>
                <a:xfrm rot="1102665">
                  <a:off x="7229484" y="4001882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C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40" name="Tekstfelt 39"/>
                <p:cNvSpPr txBox="1"/>
                <p:nvPr/>
              </p:nvSpPr>
              <p:spPr>
                <a:xfrm rot="553581">
                  <a:off x="7360761" y="3630702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H</a:t>
                  </a:r>
                  <a:r>
                    <a:rPr lang="da-DK" b="1" baseline="-25000" dirty="0" smtClean="0">
                      <a:latin typeface="+mj-lt"/>
                    </a:rPr>
                    <a:t>2</a:t>
                  </a:r>
                  <a:endParaRPr lang="da-DK" b="1" dirty="0">
                    <a:latin typeface="+mj-lt"/>
                  </a:endParaRPr>
                </a:p>
              </p:txBody>
            </p:sp>
            <p:sp>
              <p:nvSpPr>
                <p:cNvPr id="41" name="Tekstfelt 40"/>
                <p:cNvSpPr txBox="1"/>
                <p:nvPr/>
              </p:nvSpPr>
              <p:spPr>
                <a:xfrm rot="21086471">
                  <a:off x="8130750" y="3560472"/>
                  <a:ext cx="922711" cy="34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smtClean="0">
                      <a:latin typeface="+mj-lt"/>
                    </a:rPr>
                    <a:t>H</a:t>
                  </a:r>
                  <a:r>
                    <a:rPr lang="da-DK" b="1" baseline="-25000" dirty="0" smtClean="0">
                      <a:latin typeface="+mj-lt"/>
                    </a:rPr>
                    <a:t>2</a:t>
                  </a:r>
                  <a:endParaRPr lang="da-DK" b="1" dirty="0">
                    <a:latin typeface="+mj-lt"/>
                  </a:endParaRPr>
                </a:p>
              </p:txBody>
            </p:sp>
          </p:grpSp>
          <p:sp>
            <p:nvSpPr>
              <p:cNvPr id="32" name="Tekstfelt 31"/>
              <p:cNvSpPr txBox="1"/>
              <p:nvPr/>
            </p:nvSpPr>
            <p:spPr>
              <a:xfrm rot="20708340">
                <a:off x="8179373" y="3414654"/>
                <a:ext cx="922711" cy="34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latin typeface="+mj-lt"/>
                  </a:rPr>
                  <a:t>CO</a:t>
                </a:r>
                <a:endParaRPr lang="da-DK" b="1" dirty="0">
                  <a:latin typeface="+mj-lt"/>
                </a:endParaRPr>
              </a:p>
            </p:txBody>
          </p:sp>
        </p:grpSp>
        <p:sp>
          <p:nvSpPr>
            <p:cNvPr id="29" name="Tekstfelt 28"/>
            <p:cNvSpPr txBox="1"/>
            <p:nvPr/>
          </p:nvSpPr>
          <p:spPr>
            <a:xfrm rot="553581">
              <a:off x="6633600" y="4799550"/>
              <a:ext cx="922711" cy="34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latin typeface="+mj-lt"/>
                </a:rPr>
                <a:t>H</a:t>
              </a:r>
              <a:r>
                <a:rPr lang="da-DK" b="1" baseline="-25000" dirty="0" smtClean="0">
                  <a:latin typeface="+mj-lt"/>
                </a:rPr>
                <a:t>2</a:t>
              </a:r>
              <a:r>
                <a:rPr lang="da-DK" b="1" dirty="0" smtClean="0">
                  <a:latin typeface="+mj-lt"/>
                </a:rPr>
                <a:t>O</a:t>
              </a:r>
              <a:endParaRPr lang="da-DK" b="1" dirty="0">
                <a:latin typeface="+mj-lt"/>
              </a:endParaRPr>
            </a:p>
          </p:txBody>
        </p:sp>
        <p:sp>
          <p:nvSpPr>
            <p:cNvPr id="30" name="Tekstfelt 29"/>
            <p:cNvSpPr txBox="1"/>
            <p:nvPr/>
          </p:nvSpPr>
          <p:spPr>
            <a:xfrm rot="1102665">
              <a:off x="6851583" y="4609789"/>
              <a:ext cx="922711" cy="34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latin typeface="+mj-lt"/>
                </a:rPr>
                <a:t>C</a:t>
              </a:r>
              <a:endParaRPr lang="da-DK" b="1" dirty="0">
                <a:latin typeface="+mj-lt"/>
              </a:endParaRPr>
            </a:p>
          </p:txBody>
        </p:sp>
      </p:grpSp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/>
          <a:stretch/>
        </p:blipFill>
        <p:spPr bwMode="auto">
          <a:xfrm>
            <a:off x="7926979" y="3132518"/>
            <a:ext cx="3766771" cy="2698958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15"/>
    </mc:Choice>
    <mc:Fallback>
      <p:transition spd="slow" advTm="26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02342696"/>
              </p:ext>
            </p:extLst>
          </p:nvPr>
        </p:nvGraphicFramePr>
        <p:xfrm>
          <a:off x="1593049" y="1921610"/>
          <a:ext cx="4572907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</a:t>
            </a:r>
            <a:endParaRPr lang="da-DK" sz="3200" dirty="0"/>
          </a:p>
        </p:txBody>
      </p:sp>
      <p:sp>
        <p:nvSpPr>
          <p:cNvPr id="3" name="Tekstfelt 2"/>
          <p:cNvSpPr txBox="1"/>
          <p:nvPr/>
        </p:nvSpPr>
        <p:spPr>
          <a:xfrm>
            <a:off x="678446" y="5363936"/>
            <a:ext cx="1081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Det er forholdet mellem de tre elementer, der er afgørende. </a:t>
            </a:r>
          </a:p>
          <a:p>
            <a:r>
              <a:rPr lang="da-DK" sz="2400" dirty="0" smtClean="0"/>
              <a:t>Det nødvendige behov for ilt og temperatur afhænger af materialet. </a:t>
            </a:r>
            <a:endParaRPr lang="da-DK" sz="24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83170599"/>
              </p:ext>
            </p:extLst>
          </p:nvPr>
        </p:nvGraphicFramePr>
        <p:xfrm>
          <a:off x="6087286" y="1921610"/>
          <a:ext cx="4572907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Gruppe 17"/>
          <p:cNvGrpSpPr/>
          <p:nvPr/>
        </p:nvGrpSpPr>
        <p:grpSpPr>
          <a:xfrm>
            <a:off x="1763487" y="1719284"/>
            <a:ext cx="4572907" cy="3738034"/>
            <a:chOff x="7094765" y="2238224"/>
            <a:chExt cx="4572907" cy="3738034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3688478158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760280" y="2596848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772406" y="3834324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7641490" y="4012153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3" name="Gruppe 22"/>
          <p:cNvGrpSpPr/>
          <p:nvPr/>
        </p:nvGrpSpPr>
        <p:grpSpPr>
          <a:xfrm>
            <a:off x="6041402" y="1719284"/>
            <a:ext cx="4572907" cy="3738034"/>
            <a:chOff x="7094765" y="2238224"/>
            <a:chExt cx="4572907" cy="3738034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val="3541110675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437375" y="3834324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486900" y="2741023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9403346" y="3978105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8"/>
    </mc:Choice>
    <mc:Fallback xmlns="">
      <p:transition spd="slow" advTm="23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Kemisk reaktion </a:t>
            </a:r>
            <a:endParaRPr lang="da-DK" sz="32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090" y="2301082"/>
            <a:ext cx="7324725" cy="25241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286" y="2664337"/>
            <a:ext cx="523410" cy="739363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3392667" y="4883785"/>
            <a:ext cx="538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Venstre side </a:t>
            </a:r>
            <a:r>
              <a:rPr lang="da-DK" sz="2800" dirty="0" smtClean="0">
                <a:sym typeface="Symbol" panose="05050102010706020507" pitchFamily="18" charset="2"/>
              </a:rPr>
              <a:t> Højre side </a:t>
            </a:r>
            <a:endParaRPr lang="da-DK" sz="2800" dirty="0"/>
          </a:p>
        </p:txBody>
      </p:sp>
      <p:pic>
        <p:nvPicPr>
          <p:cNvPr id="15" name="Lyd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4"/>
    </mc:Choice>
    <mc:Fallback xmlns="">
      <p:transition spd="slow" advTm="2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Kemisk reaktion </a:t>
            </a:r>
            <a:endParaRPr lang="da-DK" sz="3200" dirty="0"/>
          </a:p>
        </p:txBody>
      </p:sp>
      <p:pic>
        <p:nvPicPr>
          <p:cNvPr id="11" name="Picture 2" descr="http://indtryklabs.dk/wp-content/uploads/2013/12/EnergiAl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45" y="2061674"/>
            <a:ext cx="6847281" cy="370231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2663645" y="5548541"/>
            <a:ext cx="39143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>
                <a:solidFill>
                  <a:schemeClr val="tx1">
                    <a:lumMod val="65000"/>
                  </a:schemeClr>
                </a:solidFill>
              </a:rPr>
              <a:t>http://indtryklabs.dk/wp-content/uploads/2013/12/EnergiAlc.jpg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Kemisk reaktion </a:t>
            </a:r>
            <a:endParaRPr lang="da-DK" sz="32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090" y="2301082"/>
            <a:ext cx="7324725" cy="25241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286" y="2664337"/>
            <a:ext cx="523410" cy="739363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392667" y="4883785"/>
            <a:ext cx="538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Venstre side </a:t>
            </a:r>
            <a:r>
              <a:rPr lang="da-DK" sz="2800" dirty="0" smtClean="0">
                <a:sym typeface="Symbol" panose="05050102010706020507" pitchFamily="18" charset="2"/>
              </a:rPr>
              <a:t> Højre side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1820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1"/>
    </mc:Choice>
    <mc:Fallback xmlns="">
      <p:transition spd="slow" advTm="30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Kemisk reaktion 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726" y="2168392"/>
            <a:ext cx="3297501" cy="344863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037" y="2168392"/>
            <a:ext cx="3077245" cy="344863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591276" y="5589083"/>
            <a:ext cx="2881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 smtClean="0"/>
              <a:t>Endoterm</a:t>
            </a:r>
            <a:endParaRPr lang="da-DK" sz="2800" dirty="0" smtClean="0"/>
          </a:p>
          <a:p>
            <a:pPr algn="ctr"/>
            <a:r>
              <a:rPr lang="da-DK" sz="2800" dirty="0" smtClean="0"/>
              <a:t>Sluger energi</a:t>
            </a:r>
            <a:endParaRPr lang="da-DK" sz="2800" dirty="0"/>
          </a:p>
        </p:txBody>
      </p:sp>
      <p:sp>
        <p:nvSpPr>
          <p:cNvPr id="11" name="Tekstfelt 10"/>
          <p:cNvSpPr txBox="1"/>
          <p:nvPr/>
        </p:nvSpPr>
        <p:spPr>
          <a:xfrm>
            <a:off x="6615600" y="5589083"/>
            <a:ext cx="308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Eksoterm</a:t>
            </a:r>
          </a:p>
          <a:p>
            <a:pPr algn="ctr"/>
            <a:r>
              <a:rPr lang="da-DK" sz="2800" dirty="0" smtClean="0"/>
              <a:t>Spytter energi ud</a:t>
            </a:r>
            <a:endParaRPr lang="da-DK" sz="2800" dirty="0"/>
          </a:p>
        </p:txBody>
      </p:sp>
      <p:sp>
        <p:nvSpPr>
          <p:cNvPr id="9" name="Nedadgående pil 8"/>
          <p:cNvSpPr/>
          <p:nvPr/>
        </p:nvSpPr>
        <p:spPr>
          <a:xfrm rot="18602718">
            <a:off x="2801386" y="2937801"/>
            <a:ext cx="531772" cy="87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108" y="2472415"/>
            <a:ext cx="349430" cy="493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1276" y="2472415"/>
            <a:ext cx="349430" cy="493600"/>
          </a:xfrm>
          <a:prstGeom prst="rect">
            <a:avLst/>
          </a:prstGeom>
        </p:spPr>
      </p:pic>
      <p:sp>
        <p:nvSpPr>
          <p:cNvPr id="16" name="Nedadgående pil 15"/>
          <p:cNvSpPr/>
          <p:nvPr/>
        </p:nvSpPr>
        <p:spPr>
          <a:xfrm rot="2997282" flipH="1">
            <a:off x="4731376" y="2919694"/>
            <a:ext cx="531772" cy="87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500" y="2542159"/>
            <a:ext cx="349430" cy="493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506" y="2542159"/>
            <a:ext cx="349430" cy="493600"/>
          </a:xfrm>
          <a:prstGeom prst="rect">
            <a:avLst/>
          </a:prstGeom>
        </p:spPr>
      </p:pic>
      <p:sp>
        <p:nvSpPr>
          <p:cNvPr id="14" name="Nedadgående pil 13"/>
          <p:cNvSpPr/>
          <p:nvPr/>
        </p:nvSpPr>
        <p:spPr>
          <a:xfrm rot="7634225">
            <a:off x="6810628" y="2946406"/>
            <a:ext cx="531772" cy="87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Nedadgående pil 16"/>
          <p:cNvSpPr/>
          <p:nvPr/>
        </p:nvSpPr>
        <p:spPr>
          <a:xfrm rot="13756681" flipH="1">
            <a:off x="8783242" y="2970063"/>
            <a:ext cx="531772" cy="872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4"/>
    </mc:Choice>
    <mc:Fallback xmlns="">
      <p:transition spd="slow" advTm="16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Kemisk reaktion </a:t>
            </a:r>
            <a:endParaRPr lang="da-DK" sz="3200" dirty="0"/>
          </a:p>
        </p:txBody>
      </p:sp>
      <p:sp>
        <p:nvSpPr>
          <p:cNvPr id="7" name="Tekstfelt 6"/>
          <p:cNvSpPr txBox="1"/>
          <p:nvPr/>
        </p:nvSpPr>
        <p:spPr>
          <a:xfrm>
            <a:off x="2958415" y="4769687"/>
            <a:ext cx="2881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 smtClean="0"/>
              <a:t>Endoterm</a:t>
            </a:r>
            <a:endParaRPr lang="da-DK" sz="2800" dirty="0" smtClean="0"/>
          </a:p>
          <a:p>
            <a:pPr algn="ctr"/>
            <a:r>
              <a:rPr lang="da-DK" sz="2800" dirty="0" smtClean="0"/>
              <a:t>Sluger energi</a:t>
            </a:r>
            <a:endParaRPr lang="da-DK" sz="2800" dirty="0"/>
          </a:p>
        </p:txBody>
      </p:sp>
      <p:sp>
        <p:nvSpPr>
          <p:cNvPr id="11" name="Tekstfelt 10"/>
          <p:cNvSpPr txBox="1"/>
          <p:nvPr/>
        </p:nvSpPr>
        <p:spPr>
          <a:xfrm>
            <a:off x="6381575" y="4769687"/>
            <a:ext cx="308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Eksoterm</a:t>
            </a:r>
          </a:p>
          <a:p>
            <a:pPr algn="ctr"/>
            <a:r>
              <a:rPr lang="da-DK" sz="2800" dirty="0" smtClean="0"/>
              <a:t>Spytter energi ud</a:t>
            </a:r>
            <a:endParaRPr lang="da-DK" sz="2800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07" y="2362385"/>
            <a:ext cx="2068232" cy="2375872"/>
          </a:xfrm>
          <a:prstGeom prst="rect">
            <a:avLst/>
          </a:prstGeom>
          <a:ln w="38100"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211070" y="1742592"/>
            <a:ext cx="2375871" cy="3615456"/>
          </a:xfrm>
          <a:prstGeom prst="rect">
            <a:avLst/>
          </a:prstGeom>
        </p:spPr>
      </p:pic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12"/>
    </mc:Choice>
    <mc:Fallback xmlns="">
      <p:transition spd="slow" advTm="70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Kemisk reaktion </a:t>
            </a:r>
            <a:endParaRPr lang="da-DK" sz="32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090" y="2301082"/>
            <a:ext cx="7324725" cy="25241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286" y="2664337"/>
            <a:ext cx="523410" cy="73936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392667" y="4883785"/>
            <a:ext cx="538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Venstre side </a:t>
            </a:r>
            <a:r>
              <a:rPr lang="da-DK" sz="2800" dirty="0" smtClean="0">
                <a:sym typeface="Symbol" panose="05050102010706020507" pitchFamily="18" charset="2"/>
              </a:rPr>
              <a:t> Højre side </a:t>
            </a:r>
            <a:endParaRPr lang="da-DK" sz="2800" dirty="0"/>
          </a:p>
        </p:txBody>
      </p:sp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8"/>
    </mc:Choice>
    <mc:Fallback xmlns="">
      <p:transition spd="slow" advTm="35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Brandtrekanten – Bålet i haven</a:t>
            </a:r>
            <a:endParaRPr lang="da-DK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052437"/>
              </p:ext>
            </p:extLst>
          </p:nvPr>
        </p:nvGraphicFramePr>
        <p:xfrm>
          <a:off x="1246415" y="1541539"/>
          <a:ext cx="4572907" cy="373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3" y="1861677"/>
            <a:ext cx="3502951" cy="4023999"/>
          </a:xfrm>
          <a:prstGeom prst="rect">
            <a:avLst/>
          </a:prstGeom>
          <a:ln w="38100"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8" y="1858077"/>
            <a:ext cx="3202271" cy="4027599"/>
          </a:xfrm>
          <a:prstGeom prst="rect">
            <a:avLst/>
          </a:prstGeom>
          <a:ln w="38100">
            <a:noFill/>
          </a:ln>
        </p:spPr>
      </p:pic>
      <p:sp>
        <p:nvSpPr>
          <p:cNvPr id="8" name="Tekstboks 8"/>
          <p:cNvSpPr txBox="1"/>
          <p:nvPr/>
        </p:nvSpPr>
        <p:spPr>
          <a:xfrm>
            <a:off x="1949827" y="6024469"/>
            <a:ext cx="342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Fuldstændigt forbrænding</a:t>
            </a:r>
          </a:p>
          <a:p>
            <a:pPr algn="ctr"/>
            <a:r>
              <a:rPr lang="da-DK" sz="2000" dirty="0" smtClean="0"/>
              <a:t>Det perfekte bål</a:t>
            </a:r>
          </a:p>
          <a:p>
            <a:pPr algn="ctr"/>
            <a:endParaRPr lang="da-DK" sz="2000" dirty="0"/>
          </a:p>
        </p:txBody>
      </p:sp>
      <p:sp>
        <p:nvSpPr>
          <p:cNvPr id="9" name="Tekstboks 16"/>
          <p:cNvSpPr txBox="1"/>
          <p:nvPr/>
        </p:nvSpPr>
        <p:spPr>
          <a:xfrm>
            <a:off x="6884071" y="6024469"/>
            <a:ext cx="342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Ufuldstændigt forbrænding</a:t>
            </a:r>
          </a:p>
          <a:p>
            <a:pPr algn="ctr"/>
            <a:r>
              <a:rPr lang="da-DK" sz="2000" dirty="0" smtClean="0"/>
              <a:t>Typiske rumbrande</a:t>
            </a:r>
          </a:p>
          <a:p>
            <a:pPr algn="ctr"/>
            <a:endParaRPr lang="da-DK" sz="2000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46"/>
    </mc:Choice>
    <mc:Fallback xmlns="">
      <p:transition spd="slow" advTm="28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D9295-8C4C-4643-9434-A4671D4E10F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279baf8-7c2d-4b41-9e66-f32bafeca58b"/>
    <ds:schemaRef ds:uri="http://purl.org/dc/terms/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14806</TotalTime>
  <Words>138</Words>
  <Application>Microsoft Office PowerPoint</Application>
  <PresentationFormat>Widescreen</PresentationFormat>
  <Paragraphs>59</Paragraphs>
  <Slides>10</Slides>
  <Notes>10</Notes>
  <HiddenSlides>0</HiddenSlides>
  <MMClips>10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Raleway</vt:lpstr>
      <vt:lpstr>Source Serif Pro</vt:lpstr>
      <vt:lpstr>Symbol</vt:lpstr>
      <vt:lpstr>Wingdings 2</vt:lpstr>
      <vt:lpstr>Indholdsslide</vt:lpstr>
      <vt:lpstr>Hvad skal der til at for en brand opstår?  Brandtrekanten</vt:lpstr>
      <vt:lpstr>Brandtrekanten</vt:lpstr>
      <vt:lpstr>Brandtrekanten – Kemisk reaktion </vt:lpstr>
      <vt:lpstr>Brandtrekanten – Kemisk reaktion </vt:lpstr>
      <vt:lpstr>Brandtrekanten – Kemisk reaktion </vt:lpstr>
      <vt:lpstr>Brandtrekanten – Kemisk reaktion </vt:lpstr>
      <vt:lpstr>Brandtrekanten – Kemisk reaktion </vt:lpstr>
      <vt:lpstr>Brandtrekanten – Kemisk reaktion </vt:lpstr>
      <vt:lpstr>Brandtrekanten – Bålet i haven</vt:lpstr>
      <vt:lpstr>Brandtrekanten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651</cp:revision>
  <dcterms:created xsi:type="dcterms:W3CDTF">2021-02-22T11:31:18Z</dcterms:created>
  <dcterms:modified xsi:type="dcterms:W3CDTF">2022-01-07T12:43:13Z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