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7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86" r:id="rId7"/>
    <p:sldId id="287" r:id="rId8"/>
    <p:sldId id="288" r:id="rId9"/>
    <p:sldId id="266" r:id="rId10"/>
    <p:sldId id="28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EFD1"/>
    <a:srgbClr val="996633"/>
    <a:srgbClr val="FF3300"/>
    <a:srgbClr val="663300"/>
    <a:srgbClr val="FFFF99"/>
    <a:srgbClr val="0E3A53"/>
    <a:srgbClr val="002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55519" autoAdjust="0"/>
  </p:normalViewPr>
  <p:slideViewPr>
    <p:cSldViewPr snapToGrid="0">
      <p:cViewPr varScale="1">
        <p:scale>
          <a:sx n="61" d="100"/>
          <a:sy n="61" d="100"/>
        </p:scale>
        <p:origin x="48" y="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7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>
            <a:extLst>
              <a:ext uri="{FF2B5EF4-FFF2-40B4-BE49-F238E27FC236}">
                <a16:creationId xmlns:a16="http://schemas.microsoft.com/office/drawing/2014/main" id="{65BA0374-6BFD-4F92-80A0-B23EE53A47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C0A148C-E0D8-4D25-A771-FC1AF7826F8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CADB0-2AE7-48F0-A76A-EB168A0C4EB9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7FC7BEAF-50DC-414C-9E76-9C3492641BA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9368CBC-804E-47E6-B11D-ED03FA484AB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1F3D2-8401-42D3-8D82-A499F6CE26C2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98841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DFBE5-3EFB-4A6D-BA48-375693567EC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377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56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818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321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572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7372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7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ato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3676105-AAEE-4F40-BA5B-B87D3DE1DF12}" type="datetime2">
              <a:rPr lang="da-DK" smtClean="0"/>
              <a:t>7. januar 2022</a:t>
            </a:fld>
            <a:endParaRPr lang="en-US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9DFBE5-3EFB-4A6D-BA48-375693567EC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22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ADEF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solidFill>
            <a:srgbClr val="00203F"/>
          </a:solidFill>
          <a:ln w="38100"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09999" y="2131819"/>
            <a:ext cx="10572000" cy="933835"/>
          </a:xfrm>
          <a:noFill/>
          <a:ln>
            <a:solidFill>
              <a:schemeClr val="tx1"/>
            </a:solidFill>
          </a:ln>
        </p:spPr>
        <p:txBody>
          <a:bodyPr anchor="ctr"/>
          <a:lstStyle>
            <a:lvl1pPr algn="l">
              <a:defRPr sz="4800" b="0">
                <a:latin typeface="+mj-lt"/>
                <a:ea typeface="Source Serif Pro" panose="02040603050405020204" pitchFamily="18" charset="0"/>
              </a:defRPr>
            </a:lvl1pPr>
          </a:lstStyle>
          <a:p>
            <a:r>
              <a:rPr lang="da-DK" dirty="0"/>
              <a:t>Indsæt PPT-titel her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9999" y="5579459"/>
            <a:ext cx="10572000" cy="434974"/>
          </a:xfrm>
          <a:prstGeom prst="rect">
            <a:avLst/>
          </a:prstGeom>
          <a:effectLst/>
        </p:spPr>
        <p:txBody>
          <a:bodyPr anchor="ctr">
            <a:noAutofit/>
          </a:bodyPr>
          <a:lstStyle>
            <a:lvl1pPr marL="0" indent="0" algn="l">
              <a:buNone/>
              <a:defRPr sz="2800">
                <a:solidFill>
                  <a:srgbClr val="00203F"/>
                </a:solidFill>
                <a:latin typeface="Raleway" panose="020B00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Indsæt beskrivende undertitel her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61017" y="6210679"/>
            <a:ext cx="1620982" cy="365125"/>
          </a:xfrm>
        </p:spPr>
        <p:txBody>
          <a:bodyPr/>
          <a:lstStyle>
            <a:lvl1pPr>
              <a:defRPr sz="1200" b="0">
                <a:solidFill>
                  <a:srgbClr val="00203F"/>
                </a:solidFill>
                <a:latin typeface="Raleway" panose="020B0003030101060003" pitchFamily="34" charset="0"/>
                <a:ea typeface="Source Serif Pro" panose="02040603050405020204" pitchFamily="18" charset="0"/>
              </a:defRPr>
            </a:lvl1pPr>
          </a:lstStyle>
          <a:p>
            <a:fld id="{2C4C086D-3293-42DE-87C0-F5C5068C4AAA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20" name="Pladsholder til tekst 19">
            <a:extLst>
              <a:ext uri="{FF2B5EF4-FFF2-40B4-BE49-F238E27FC236}">
                <a16:creationId xmlns:a16="http://schemas.microsoft.com/office/drawing/2014/main" id="{46D738A0-AC1A-4D2E-A7A8-C53D0AEECB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26034" y="6299948"/>
            <a:ext cx="3934983" cy="293129"/>
          </a:xfrm>
          <a:prstGeom prst="rect">
            <a:avLst/>
          </a:prstGeom>
          <a:ln>
            <a:noFill/>
          </a:ln>
          <a:effectLst/>
        </p:spPr>
        <p:txBody>
          <a:bodyPr>
            <a:normAutofit/>
          </a:bodyPr>
          <a:lstStyle>
            <a:lvl1pPr marL="0" indent="0" algn="r">
              <a:spcBef>
                <a:spcPts val="0"/>
              </a:spcBef>
              <a:buNone/>
              <a:defRPr sz="1200">
                <a:solidFill>
                  <a:srgbClr val="00203F"/>
                </a:solidFill>
                <a:latin typeface="Raleway" panose="020B0003030101060003" pitchFamily="34" charset="0"/>
              </a:defRPr>
            </a:lvl1pPr>
          </a:lstStyle>
          <a:p>
            <a:pPr lvl="0"/>
            <a:r>
              <a:rPr lang="da-DK" dirty="0"/>
              <a:t>Titel på 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	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7" y="2105526"/>
            <a:ext cx="10571598" cy="3853264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700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48B87-77CF-4A35-B9FF-05D29D146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773" y="770021"/>
            <a:ext cx="5054575" cy="914399"/>
          </a:xfrm>
        </p:spPr>
        <p:txBody>
          <a:bodyPr anchor="ctr"/>
          <a:lstStyle>
            <a:lvl1pPr>
              <a:defRPr/>
            </a:lvl1pPr>
          </a:lstStyle>
          <a:p>
            <a:r>
              <a:rPr lang="da-DK" dirty="0"/>
              <a:t>Titel</a:t>
            </a:r>
            <a:endParaRPr lang="en-US" dirty="0"/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60ADE7-75B1-4ECC-ACEE-9D92FE92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70B43E5F-E11C-410F-AE4F-B843A3C633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1913021"/>
            <a:ext cx="5045660" cy="446687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da-DK" dirty="0"/>
              <a:t>Tekstfelt</a:t>
            </a:r>
            <a:endParaRPr lang="en-US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FBB80E80-E457-4034-B1D5-5887C50CC8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87486" y="0"/>
            <a:ext cx="6104515" cy="6858000"/>
          </a:xfrm>
          <a:noFill/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da-DK" dirty="0"/>
              <a:t>   Indsæt billede 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3F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287" y="1166784"/>
            <a:ext cx="10571998" cy="55250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29579" y="5958790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aseline="0">
                <a:solidFill>
                  <a:srgbClr val="ADEFD1">
                    <a:alpha val="75000"/>
                  </a:srgbClr>
                </a:solidFill>
                <a:latin typeface="Raleway" panose="020B0003030101060003" pitchFamily="34" charset="0"/>
              </a:defRPr>
            </a:lvl1pPr>
          </a:lstStyle>
          <a:p>
            <a:fld id="{EB0B7334-1107-4599-9C87-2EBFAEB207D0}" type="datetime1">
              <a:rPr lang="da-DK" smtClean="0"/>
              <a:pPr/>
              <a:t>07-01-2022</a:t>
            </a:fld>
            <a:endParaRPr lang="en-US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AC3D69-3D27-42B0-AC69-DCA764922C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5000"/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8440615" y="344496"/>
            <a:ext cx="2980391" cy="660087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91EF437F-5D01-4943-AE9C-FE7BA2E0ACE7}"/>
              </a:ext>
            </a:extLst>
          </p:cNvPr>
          <p:cNvSpPr txBox="1"/>
          <p:nvPr userDrawn="1"/>
        </p:nvSpPr>
        <p:spPr>
          <a:xfrm>
            <a:off x="801287" y="2189747"/>
            <a:ext cx="10087292" cy="3164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Pladsholder til tekst 13">
            <a:extLst>
              <a:ext uri="{FF2B5EF4-FFF2-40B4-BE49-F238E27FC236}">
                <a16:creationId xmlns:a16="http://schemas.microsoft.com/office/drawing/2014/main" id="{4BBA920B-9F24-4ACE-BAD2-742D11FA2C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287" y="204250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558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0" kern="1200">
          <a:solidFill>
            <a:srgbClr val="ADEFD1"/>
          </a:solidFill>
          <a:latin typeface="Raleway" panose="020B0003030101060003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2200" b="0" kern="1200" baseline="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rgbClr val="ADEFD1"/>
        </a:buClr>
        <a:buFont typeface="Arial" panose="020B0604020202020204" pitchFamily="34" charset="0"/>
        <a:buChar char="•"/>
        <a:defRPr lang="en-US" sz="1000" kern="1200" baseline="0" dirty="0" smtClean="0">
          <a:solidFill>
            <a:schemeClr val="tx1"/>
          </a:solidFill>
          <a:latin typeface="Source Serif Pro" panose="02040603050405020204" pitchFamily="18" charset="0"/>
          <a:ea typeface="Source Serif Pro" panose="02040603050405020204" pitchFamily="18" charset="0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3B1AF-48A4-465B-B05E-C1F84B2C6DF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Brandfysik og brandmandens ABC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0117AFF-80F7-45F3-93FD-61AFA83542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- Og hvad det egentlig betyder i praksis.</a:t>
            </a:r>
            <a:endParaRPr lang="da-DK" dirty="0"/>
          </a:p>
        </p:txBody>
      </p:sp>
      <p:pic>
        <p:nvPicPr>
          <p:cNvPr id="31" name="Lyd 3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82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449"/>
    </mc:Choice>
    <mc:Fallback>
      <p:transition spd="slow" advTm="134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361506-5497-4BAF-8DC4-8C2B66833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2800" dirty="0" smtClean="0">
                <a:latin typeface="+mj-lt"/>
              </a:rPr>
              <a:t>Hvorfor skal brandfolk vide noget om brandfysik?  </a:t>
            </a:r>
            <a:endParaRPr lang="da-DK" sz="2800" dirty="0">
              <a:latin typeface="+mj-lt"/>
            </a:endParaRP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B790F7E-7AD4-45DC-B1A0-5D5374312F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a-DK" dirty="0" smtClean="0"/>
          </a:p>
          <a:p>
            <a:endParaRPr lang="da-DK" dirty="0"/>
          </a:p>
          <a:p>
            <a:r>
              <a:rPr lang="da-DK" dirty="0" smtClean="0"/>
              <a:t>Vandskade vs. brandspredning</a:t>
            </a:r>
          </a:p>
          <a:p>
            <a:r>
              <a:rPr lang="da-DK" dirty="0" smtClean="0"/>
              <a:t>Drikkevand</a:t>
            </a:r>
          </a:p>
          <a:p>
            <a:r>
              <a:rPr lang="da-DK" dirty="0" smtClean="0"/>
              <a:t>Sporbevaring </a:t>
            </a:r>
          </a:p>
        </p:txBody>
      </p:sp>
      <p:pic>
        <p:nvPicPr>
          <p:cNvPr id="5" name="Pladsholder til billede 4"/>
          <p:cNvPicPr>
            <a:picLocks noGrp="1" noChangeAspect="1"/>
          </p:cNvPicPr>
          <p:nvPr>
            <p:ph type="pic" sz="quarter" idx="1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3" b="9023"/>
          <a:stretch>
            <a:fillRect/>
          </a:stretch>
        </p:blipFill>
        <p:spPr>
          <a:xfrm>
            <a:off x="6087485" y="0"/>
            <a:ext cx="6104515" cy="6858000"/>
          </a:xfrm>
        </p:spPr>
      </p:pic>
      <p:pic>
        <p:nvPicPr>
          <p:cNvPr id="19" name="Lyd 1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00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197"/>
    </mc:Choice>
    <mc:Fallback>
      <p:transition spd="slow" advTm="20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 smtClean="0"/>
              <a:t>VANDSAKDE VS. BRANDSKADE</a:t>
            </a:r>
            <a:endParaRPr lang="da-DK" sz="3200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da-DK" sz="2400" dirty="0" smtClean="0"/>
          </a:p>
          <a:p>
            <a:endParaRPr lang="da-DK" sz="2400" dirty="0" smtClean="0"/>
          </a:p>
          <a:p>
            <a:endParaRPr lang="da-DK" sz="2400" dirty="0"/>
          </a:p>
          <a:p>
            <a:endParaRPr lang="da-DK" dirty="0"/>
          </a:p>
        </p:txBody>
      </p:sp>
      <p:pic>
        <p:nvPicPr>
          <p:cNvPr id="6" name="Pladsholder til billed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24180" r="13999" b="16835"/>
          <a:stretch/>
        </p:blipFill>
        <p:spPr>
          <a:xfrm>
            <a:off x="7261047" y="1551094"/>
            <a:ext cx="3854628" cy="4230584"/>
          </a:xfrm>
          <a:prstGeom prst="rect">
            <a:avLst/>
          </a:prstGeom>
          <a:noFill/>
        </p:spPr>
      </p:pic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221497"/>
              </p:ext>
            </p:extLst>
          </p:nvPr>
        </p:nvGraphicFramePr>
        <p:xfrm>
          <a:off x="516895" y="2500537"/>
          <a:ext cx="5286827" cy="1645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3791">
                  <a:extLst>
                    <a:ext uri="{9D8B030D-6E8A-4147-A177-3AD203B41FA5}">
                      <a16:colId xmlns:a16="http://schemas.microsoft.com/office/drawing/2014/main" val="1959348864"/>
                    </a:ext>
                  </a:extLst>
                </a:gridCol>
                <a:gridCol w="334735">
                  <a:extLst>
                    <a:ext uri="{9D8B030D-6E8A-4147-A177-3AD203B41FA5}">
                      <a16:colId xmlns:a16="http://schemas.microsoft.com/office/drawing/2014/main" val="1645164882"/>
                    </a:ext>
                  </a:extLst>
                </a:gridCol>
                <a:gridCol w="3248301">
                  <a:extLst>
                    <a:ext uri="{9D8B030D-6E8A-4147-A177-3AD203B41FA5}">
                      <a16:colId xmlns:a16="http://schemas.microsoft.com/office/drawing/2014/main" val="24319055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latin typeface="+mj-lt"/>
                        </a:rPr>
                        <a:t>For</a:t>
                      </a:r>
                      <a:r>
                        <a:rPr lang="da-DK" sz="1800" baseline="0" dirty="0" smtClean="0">
                          <a:latin typeface="+mj-lt"/>
                        </a:rPr>
                        <a:t> m</a:t>
                      </a:r>
                      <a:r>
                        <a:rPr lang="da-DK" sz="1800" dirty="0" smtClean="0">
                          <a:latin typeface="+mj-lt"/>
                        </a:rPr>
                        <a:t>eget vand</a:t>
                      </a:r>
                    </a:p>
                    <a:p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+mj-lt"/>
                          <a:sym typeface="Symbol" panose="05050102010706020507" pitchFamily="18" charset="2"/>
                        </a:rPr>
                        <a:t></a:t>
                      </a:r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latin typeface="+mj-lt"/>
                        </a:rPr>
                        <a:t>vandskade</a:t>
                      </a:r>
                    </a:p>
                    <a:p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404328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+mj-lt"/>
                        </a:rPr>
                        <a:t>For lidt vand </a:t>
                      </a:r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+mj-lt"/>
                          <a:sym typeface="Symbol" panose="05050102010706020507" pitchFamily="18" charset="2"/>
                        </a:rPr>
                        <a:t></a:t>
                      </a:r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latin typeface="+mj-lt"/>
                        </a:rPr>
                        <a:t>nedbrænding af bygning</a:t>
                      </a:r>
                    </a:p>
                    <a:p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41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latin typeface="+mj-lt"/>
                        </a:rPr>
                        <a:t>Vand løber</a:t>
                      </a:r>
                    </a:p>
                    <a:p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a-DK" sz="1800" dirty="0" smtClean="0">
                          <a:latin typeface="+mj-lt"/>
                          <a:sym typeface="Symbol" panose="05050102010706020507" pitchFamily="18" charset="2"/>
                        </a:rPr>
                        <a:t></a:t>
                      </a:r>
                      <a:r>
                        <a:rPr lang="da-DK" sz="1800" dirty="0" smtClean="0">
                          <a:latin typeface="+mj-lt"/>
                        </a:rPr>
                        <a:t> </a:t>
                      </a:r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dirty="0" smtClean="0">
                          <a:latin typeface="+mj-lt"/>
                        </a:rPr>
                        <a:t>skade andre steder i bygningen </a:t>
                      </a:r>
                    </a:p>
                    <a:p>
                      <a:endParaRPr lang="da-DK" sz="1800" dirty="0"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40217"/>
                  </a:ext>
                </a:extLst>
              </a:tr>
            </a:tbl>
          </a:graphicData>
        </a:graphic>
      </p:graphicFrame>
      <p:pic>
        <p:nvPicPr>
          <p:cNvPr id="13" name="Lyd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125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31"/>
    </mc:Choice>
    <mc:Fallback>
      <p:transition spd="slow" advTm="26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DRIKKEVAND</a:t>
            </a:r>
            <a:endParaRPr lang="da-DK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" t="38571" r="18778" b="13453"/>
          <a:stretch/>
        </p:blipFill>
        <p:spPr>
          <a:xfrm>
            <a:off x="2271087" y="2044153"/>
            <a:ext cx="7432221" cy="3290208"/>
          </a:xfrm>
        </p:spPr>
      </p:pic>
      <p:pic>
        <p:nvPicPr>
          <p:cNvPr id="9" name="Ly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20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58"/>
    </mc:Choice>
    <mc:Fallback>
      <p:transition spd="slow" advTm="225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SPORBEVARING</a:t>
            </a:r>
            <a:endParaRPr lang="da-DK" dirty="0"/>
          </a:p>
        </p:txBody>
      </p:sp>
      <p:pic>
        <p:nvPicPr>
          <p:cNvPr id="6" name="Pladsholder til billede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" r="13964"/>
          <a:stretch/>
        </p:blipFill>
        <p:spPr>
          <a:xfrm>
            <a:off x="3401233" y="1741570"/>
            <a:ext cx="5440687" cy="4310742"/>
          </a:xfrm>
        </p:spPr>
      </p:pic>
      <p:pic>
        <p:nvPicPr>
          <p:cNvPr id="9" name="Ly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062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89"/>
    </mc:Choice>
    <mc:Fallback>
      <p:transition spd="slow" advTm="2028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Brandmandens ABC</a:t>
            </a:r>
            <a:endParaRPr lang="da-DK" dirty="0"/>
          </a:p>
        </p:txBody>
      </p:sp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302418"/>
              </p:ext>
            </p:extLst>
          </p:nvPr>
        </p:nvGraphicFramePr>
        <p:xfrm>
          <a:off x="916685" y="1830493"/>
          <a:ext cx="10276551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42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Taktik</a:t>
                      </a:r>
                      <a:endParaRPr lang="da-DK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400" b="1" dirty="0" smtClean="0">
                          <a:solidFill>
                            <a:schemeClr val="bg1"/>
                          </a:solidFill>
                          <a:latin typeface="+mj-lt"/>
                        </a:rPr>
                        <a:t>Direkte slukning</a:t>
                      </a: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latin typeface="+mj-lt"/>
                        </a:rPr>
                        <a:t>A</a:t>
                      </a:r>
                      <a:endParaRPr lang="da-DK" sz="14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+mj-lt"/>
                        </a:rPr>
                        <a:t>Ilden opsøges og strålerørsføreren trænger så langt frem mod brandstedet, som det er forsvarligt muligt.</a:t>
                      </a:r>
                    </a:p>
                    <a:p>
                      <a:endParaRPr lang="da-DK" sz="1400" b="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339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latin typeface="+mj-lt"/>
                        </a:rPr>
                        <a:t>B</a:t>
                      </a:r>
                      <a:endParaRPr lang="da-DK" sz="14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+mj-lt"/>
                        </a:rPr>
                        <a:t>Strålen rettes direkte mod det brændende materiale, ikke mod flammer og røg.</a:t>
                      </a:r>
                    </a:p>
                    <a:p>
                      <a:endParaRPr lang="da-DK" sz="1400" b="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latin typeface="+mj-lt"/>
                        </a:rPr>
                        <a:t>C</a:t>
                      </a:r>
                      <a:endParaRPr lang="da-DK" sz="14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+mj-lt"/>
                        </a:rPr>
                        <a:t>Strålerøret bevæges til stadighed for at sikre, at vandet rammer hele den brændende overflade. Herved sikres tillige det omkringliggende materiale nærmest brandstedet mod antændelse. </a:t>
                      </a:r>
                    </a:p>
                    <a:p>
                      <a:endParaRPr lang="da-DK" sz="1400" b="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latin typeface="+mj-lt"/>
                        </a:rPr>
                        <a:t>D</a:t>
                      </a:r>
                      <a:endParaRPr lang="da-DK" sz="14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+mj-lt"/>
                        </a:rPr>
                        <a:t>Strålerøret lukkes med passende mellemrum, for at slukningsresultatet kan bedømmes.</a:t>
                      </a:r>
                    </a:p>
                    <a:p>
                      <a:endParaRPr lang="da-DK" sz="1400" b="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latin typeface="+mj-lt"/>
                        </a:rPr>
                        <a:t>E</a:t>
                      </a:r>
                      <a:endParaRPr lang="da-DK" sz="14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+mj-lt"/>
                        </a:rPr>
                        <a:t>Ved en brand med større udstrækning i samme plan angribes først det nærmeste punkt, hvorefter slukningen udføres fremefter. Ved større udstrækning i højden angribes nedefra og opefter. </a:t>
                      </a:r>
                    </a:p>
                    <a:p>
                      <a:endParaRPr lang="da-DK" sz="1400" b="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a-DK" sz="1400" dirty="0" smtClean="0">
                          <a:latin typeface="+mj-lt"/>
                        </a:rPr>
                        <a:t>F</a:t>
                      </a:r>
                      <a:endParaRPr lang="da-DK" sz="140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400" b="0" dirty="0" smtClean="0">
                          <a:latin typeface="+mj-lt"/>
                        </a:rPr>
                        <a:t>Så vidt det er muligt angribes med overlegen stråle i kortest muligt tid.</a:t>
                      </a:r>
                    </a:p>
                    <a:p>
                      <a:endParaRPr lang="da-DK" sz="1400" b="0" dirty="0">
                        <a:latin typeface="+mj-lt"/>
                      </a:endParaRPr>
                    </a:p>
                  </a:txBody>
                  <a:tcPr>
                    <a:solidFill>
                      <a:srgbClr val="ADEF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kstboks 7"/>
          <p:cNvSpPr txBox="1"/>
          <p:nvPr/>
        </p:nvSpPr>
        <p:spPr>
          <a:xfrm>
            <a:off x="0" y="6626255"/>
            <a:ext cx="3352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000" dirty="0" smtClean="0">
                <a:solidFill>
                  <a:schemeClr val="bg1"/>
                </a:solidFill>
              </a:rPr>
              <a:t>(Brogaard, 2004)</a:t>
            </a:r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9" name="Lyd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144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466"/>
    </mc:Choice>
    <mc:Fallback>
      <p:transition spd="slow" advTm="264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Brandmandens ABC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5919108" y="1729141"/>
            <a:ext cx="55435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 smtClean="0">
                <a:latin typeface="+mj-lt"/>
              </a:rPr>
              <a:t>For at kunne anvende ABC’en i praksis, skal du vide mere om:</a:t>
            </a:r>
          </a:p>
          <a:p>
            <a:endParaRPr lang="da-DK" sz="2800" b="1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+mj-lt"/>
              </a:rPr>
              <a:t>Hvordan opstår en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dirty="0" smtClean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+mj-lt"/>
              </a:rPr>
              <a:t>Brandforløbet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2800" dirty="0" smtClean="0">
                <a:latin typeface="+mj-lt"/>
              </a:rPr>
              <a:t>Hvad skal der til for at </a:t>
            </a:r>
            <a:r>
              <a:rPr lang="da-DK" sz="2800" dirty="0" smtClean="0">
                <a:latin typeface="+mj-lt"/>
              </a:rPr>
              <a:t>kontrollere og slukke </a:t>
            </a:r>
            <a:r>
              <a:rPr lang="da-DK" sz="2800" dirty="0" smtClean="0">
                <a:latin typeface="+mj-lt"/>
              </a:rPr>
              <a:t>en brand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2800" b="1" dirty="0">
              <a:latin typeface="+mj-lt"/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6906" y="2007688"/>
            <a:ext cx="2836528" cy="3894349"/>
          </a:xfrm>
          <a:prstGeom prst="rect">
            <a:avLst/>
          </a:prstGeom>
        </p:spPr>
      </p:pic>
      <p:pic>
        <p:nvPicPr>
          <p:cNvPr id="7" name="Lyd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63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40"/>
    </mc:Choice>
    <mc:Fallback>
      <p:transition spd="slow" advTm="205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dholdsslide">
  <a:themeElements>
    <a:clrScheme name="Værd at citer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Brugerdefineret 1">
      <a:majorFont>
        <a:latin typeface="Raleway"/>
        <a:ea typeface=""/>
        <a:cs typeface=""/>
      </a:majorFont>
      <a:minorFont>
        <a:latin typeface="Source Serif Pro"/>
        <a:ea typeface=""/>
        <a:cs typeface=""/>
      </a:minorFont>
    </a:fontScheme>
    <a:fmtScheme name="Værd at citer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FACC94B39FA164185DCC0425E6067C7" ma:contentTypeVersion="13" ma:contentTypeDescription="Opret et nyt dokument." ma:contentTypeScope="" ma:versionID="e544dffde88684a9bb6365012965eec5">
  <xsd:schema xmlns:xsd="http://www.w3.org/2001/XMLSchema" xmlns:xs="http://www.w3.org/2001/XMLSchema" xmlns:p="http://schemas.microsoft.com/office/2006/metadata/properties" xmlns:ns2="a279baf8-7c2d-4b41-9e66-f32bafeca58b" xmlns:ns3="ff9d5d3f-761b-4081-a571-7bb0d8aac644" targetNamespace="http://schemas.microsoft.com/office/2006/metadata/properties" ma:root="true" ma:fieldsID="e8da04889feb069b8af011e6f78f213d" ns2:_="" ns3:_="">
    <xsd:import namespace="a279baf8-7c2d-4b41-9e66-f32bafeca58b"/>
    <xsd:import namespace="ff9d5d3f-761b-4081-a571-7bb0d8aac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9baf8-7c2d-4b41-9e66-f32bafeca58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d5d3f-761b-4081-a571-7bb0d8aac64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E5A2DB-6C06-4276-9156-6DF49B839E3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176014-EA30-4CC1-ACE3-905AE16977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79baf8-7c2d-4b41-9e66-f32bafeca58b"/>
    <ds:schemaRef ds:uri="ff9d5d3f-761b-4081-a571-7bb0d8aac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5D9295-8C4C-4643-9434-A4671D4E10F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279baf8-7c2d-4b41-9e66-f32bafeca58b"/>
    <ds:schemaRef ds:uri="http://purl.org/dc/elements/1.1/"/>
    <ds:schemaRef ds:uri="http://schemas.microsoft.com/office/2006/metadata/properties"/>
    <ds:schemaRef ds:uri="ff9d5d3f-761b-4081-a571-7bb0d8aac64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14730</TotalTime>
  <Words>229</Words>
  <Application>Microsoft Office PowerPoint</Application>
  <PresentationFormat>Widescreen</PresentationFormat>
  <Paragraphs>60</Paragraphs>
  <Slides>7</Slides>
  <Notes>7</Notes>
  <HiddenSlides>0</HiddenSlides>
  <MMClips>7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4" baseType="lpstr">
      <vt:lpstr>Arial</vt:lpstr>
      <vt:lpstr>Calibri</vt:lpstr>
      <vt:lpstr>Raleway</vt:lpstr>
      <vt:lpstr>Source Serif Pro</vt:lpstr>
      <vt:lpstr>Symbol</vt:lpstr>
      <vt:lpstr>Wingdings 2</vt:lpstr>
      <vt:lpstr>Indholdsslide</vt:lpstr>
      <vt:lpstr>Brandfysik og brandmandens ABC</vt:lpstr>
      <vt:lpstr>Hvorfor skal brandfolk vide noget om brandfysik?  </vt:lpstr>
      <vt:lpstr>VANDSAKDE VS. BRANDSKADE</vt:lpstr>
      <vt:lpstr>DRIKKEVAND</vt:lpstr>
      <vt:lpstr>SPORBEVARING</vt:lpstr>
      <vt:lpstr>Brandmandens ABC</vt:lpstr>
      <vt:lpstr>Brandmandens ABC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Troels Peter Mourits Jensen</dc:creator>
  <cp:lastModifiedBy>Sørensen, Johanne Rann Salten</cp:lastModifiedBy>
  <cp:revision>661</cp:revision>
  <dcterms:created xsi:type="dcterms:W3CDTF">2021-02-22T11:31:18Z</dcterms:created>
  <dcterms:modified xsi:type="dcterms:W3CDTF">2022-01-07T09:49:46Z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0x0101001FACC94B39FA164185DCC0425E6067C7</vt:lpwstr>
  </property>
  <property fmtid="{D5CDD505-2E9C-101B-9397-08002B2CF9AE}" pid="3" name="Order">
    <vt:r8>5790500</vt:r8>
  </property>
  <property fmtid="{D5CDD505-2E9C-101B-9397-08002B2CF9AE}" pid="4" name="_ExtendedDescription">
    <vt:lpwstr/>
  </property>
</Properties>
</file>