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4"/>
  </p:sldMasterIdLst>
  <p:notesMasterIdLst>
    <p:notesMasterId r:id="rId7"/>
  </p:notesMasterIdLst>
  <p:handoutMasterIdLst>
    <p:handoutMasterId r:id="rId8"/>
  </p:handoutMasterIdLst>
  <p:sldIdLst>
    <p:sldId id="282" r:id="rId5"/>
    <p:sldId id="28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EFD1"/>
    <a:srgbClr val="996633"/>
    <a:srgbClr val="FF3300"/>
    <a:srgbClr val="663300"/>
    <a:srgbClr val="FFFF99"/>
    <a:srgbClr val="0E3A53"/>
    <a:srgbClr val="002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744" autoAdjust="0"/>
  </p:normalViewPr>
  <p:slideViewPr>
    <p:cSldViewPr snapToGrid="0">
      <p:cViewPr varScale="1">
        <p:scale>
          <a:sx n="115" d="100"/>
          <a:sy n="115" d="100"/>
        </p:scale>
        <p:origin x="418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78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5BA0374-6BFD-4F92-80A0-B23EE53A47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0A148C-E0D8-4D25-A771-FC1AF7826F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CADB0-2AE7-48F0-A76A-EB168A0C4EB9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FC7BEAF-50DC-414C-9E76-9C3492641B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9368CBC-804E-47E6-B11D-ED03FA484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1F3D2-8401-42D3-8D82-A499F6CE26C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8841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FBE5-3EFB-4A6D-BA48-375693567EC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377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3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bg>
      <p:bgPr>
        <a:solidFill>
          <a:srgbClr val="AD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0203F"/>
          </a:solidFill>
          <a:ln w="38100"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9999" y="2131819"/>
            <a:ext cx="10572000" cy="933835"/>
          </a:xfrm>
          <a:noFill/>
          <a:ln>
            <a:solidFill>
              <a:schemeClr val="tx1"/>
            </a:solidFill>
          </a:ln>
        </p:spPr>
        <p:txBody>
          <a:bodyPr anchor="ctr"/>
          <a:lstStyle>
            <a:lvl1pPr algn="l">
              <a:defRPr sz="4800" b="0"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da-DK" dirty="0"/>
              <a:t>Indsæt PPT-titel 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9999" y="5579459"/>
            <a:ext cx="10572000" cy="434974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rgbClr val="00203F"/>
                </a:solidFill>
                <a:latin typeface="Raleway" panose="020B00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Indsæt beskrivende undertitel 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1017" y="6210679"/>
            <a:ext cx="1620982" cy="365125"/>
          </a:xfrm>
        </p:spPr>
        <p:txBody>
          <a:bodyPr/>
          <a:lstStyle>
            <a:lvl1pPr>
              <a:defRPr sz="1200" b="0">
                <a:solidFill>
                  <a:srgbClr val="00203F"/>
                </a:solidFill>
                <a:latin typeface="Raleway" panose="020B0003030101060003" pitchFamily="34" charset="0"/>
                <a:ea typeface="Source Serif Pro" panose="02040603050405020204" pitchFamily="18" charset="0"/>
              </a:defRPr>
            </a:lvl1pPr>
          </a:lstStyle>
          <a:p>
            <a:fld id="{2C4C086D-3293-42DE-87C0-F5C5068C4AAA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46D738A0-AC1A-4D2E-A7A8-C53D0AEECB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26034" y="6299948"/>
            <a:ext cx="3934983" cy="293129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00203F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-DK" dirty="0"/>
              <a:t>Titel på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48B87-77CF-4A35-B9FF-05D29D146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da-DK" dirty="0"/>
              <a:t>Titel	</a:t>
            </a:r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D60ADE7-75B1-4ECC-ACEE-9D92FE92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0B43E5F-E11C-410F-AE4F-B843A3C63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7" y="2105526"/>
            <a:ext cx="10571598" cy="385326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a-DK" dirty="0"/>
              <a:t>Tekstfelt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0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48B87-77CF-4A35-B9FF-05D29D146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773" y="770021"/>
            <a:ext cx="5054575" cy="914399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a-DK" dirty="0"/>
              <a:t>Titel</a:t>
            </a:r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D60ADE7-75B1-4ECC-ACEE-9D92FE92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0B43E5F-E11C-410F-AE4F-B843A3C63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1913021"/>
            <a:ext cx="5045660" cy="446687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 dirty="0"/>
              <a:t>Tekstfelt</a:t>
            </a:r>
            <a:endParaRPr lang="en-US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FBB80E80-E457-4034-B1D5-5887C50CC8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87486" y="0"/>
            <a:ext cx="6104515" cy="6858000"/>
          </a:xfrm>
          <a:noFill/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da-DK" dirty="0"/>
              <a:t>   Indsæt billede 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3F">
            <a:alpha val="9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287" y="1166784"/>
            <a:ext cx="10571998" cy="55250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29579" y="5958790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solidFill>
                  <a:srgbClr val="ADEFD1">
                    <a:alpha val="75000"/>
                  </a:srgbClr>
                </a:solidFill>
                <a:latin typeface="Raleway" panose="020B0003030101060003" pitchFamily="34" charset="0"/>
              </a:defRPr>
            </a:lvl1pPr>
          </a:lstStyle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BAC3D69-3D27-42B0-AC69-DCA764922C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5000"/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440615" y="344496"/>
            <a:ext cx="2980391" cy="660087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91EF437F-5D01-4943-AE9C-FE7BA2E0ACE7}"/>
              </a:ext>
            </a:extLst>
          </p:cNvPr>
          <p:cNvSpPr txBox="1"/>
          <p:nvPr userDrawn="1"/>
        </p:nvSpPr>
        <p:spPr>
          <a:xfrm>
            <a:off x="801287" y="2189747"/>
            <a:ext cx="10087292" cy="316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4BBA920B-9F24-4ACE-BAD2-742D11FA2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287" y="20425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58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b="0" kern="1200">
          <a:solidFill>
            <a:srgbClr val="ADEFD1"/>
          </a:solidFill>
          <a:latin typeface="Raleway" panose="020B0003030101060003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2200" b="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lang="en-US" sz="1000" kern="1200" baseline="0" dirty="0" smtClean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ABC’en - opsamling</a:t>
            </a:r>
            <a:endParaRPr lang="da-DK" dirty="0"/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64605"/>
              </p:ext>
            </p:extLst>
          </p:nvPr>
        </p:nvGraphicFramePr>
        <p:xfrm>
          <a:off x="801287" y="1853353"/>
          <a:ext cx="10376050" cy="481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4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751">
                <a:tc>
                  <a:txBody>
                    <a:bodyPr/>
                    <a:lstStyle/>
                    <a:p>
                      <a:r>
                        <a:rPr lang="da-DK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Taktik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Praksis</a:t>
                      </a:r>
                    </a:p>
                  </a:txBody>
                  <a:tcPr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679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latin typeface="+mj-lt"/>
                        </a:rPr>
                        <a:t>A</a:t>
                      </a:r>
                      <a:endParaRPr lang="da-DK" sz="1800" dirty="0">
                        <a:latin typeface="+mj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b="0" dirty="0" smtClean="0">
                          <a:latin typeface="+mn-lt"/>
                        </a:rPr>
                        <a:t>Valg af strålerør – kastelængde,</a:t>
                      </a:r>
                      <a:r>
                        <a:rPr lang="da-DK" sz="1600" b="0" baseline="0" dirty="0" smtClean="0">
                          <a:latin typeface="+mn-lt"/>
                        </a:rPr>
                        <a:t> </a:t>
                      </a:r>
                      <a:r>
                        <a:rPr lang="da-DK" sz="1600" b="0" dirty="0" smtClean="0">
                          <a:latin typeface="+mn-lt"/>
                        </a:rPr>
                        <a:t>dråbestørrelse og vandydelse</a:t>
                      </a:r>
                    </a:p>
                    <a:p>
                      <a:endParaRPr lang="da-DK" sz="1600" b="0" dirty="0">
                        <a:latin typeface="+mn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478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latin typeface="+mj-lt"/>
                        </a:rPr>
                        <a:t>B</a:t>
                      </a:r>
                      <a:endParaRPr lang="da-DK" sz="1800" dirty="0">
                        <a:latin typeface="+mj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b="0" dirty="0" smtClean="0">
                          <a:latin typeface="+mn-lt"/>
                        </a:rPr>
                        <a:t>Udnyt slukningsmidlet</a:t>
                      </a:r>
                      <a:r>
                        <a:rPr lang="da-DK" sz="1600" b="0" baseline="0" dirty="0" smtClean="0">
                          <a:latin typeface="+mn-lt"/>
                        </a:rPr>
                        <a:t> mest optimalt – vælg den slukningsteknik der passer til brandforløbet.</a:t>
                      </a:r>
                      <a:endParaRPr lang="da-DK" sz="1600" b="0" dirty="0">
                        <a:latin typeface="+mn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679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latin typeface="+mj-lt"/>
                        </a:rPr>
                        <a:t>C</a:t>
                      </a:r>
                      <a:endParaRPr lang="da-DK" sz="1800" dirty="0">
                        <a:latin typeface="+mj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b="0" i="0" dirty="0" smtClean="0">
                          <a:latin typeface="+mn-lt"/>
                        </a:rPr>
                        <a:t>Udnyt slukningsmidlet</a:t>
                      </a:r>
                      <a:r>
                        <a:rPr lang="da-DK" sz="1600" b="0" i="0" baseline="0" dirty="0" smtClean="0">
                          <a:latin typeface="+mn-lt"/>
                        </a:rPr>
                        <a:t> optimalt – både til slukning, men også til hindring af bredudbredelse. Tænk på hvordan en brand spreder sig i rummet og tænkt på brandforløbet. </a:t>
                      </a:r>
                      <a:endParaRPr lang="da-DK" sz="1600" b="0" i="0" dirty="0">
                        <a:latin typeface="+mn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3955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latin typeface="+mj-lt"/>
                        </a:rPr>
                        <a:t>D</a:t>
                      </a:r>
                      <a:endParaRPr lang="da-DK" sz="1800" dirty="0">
                        <a:latin typeface="+mj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b="0" dirty="0" smtClean="0">
                          <a:latin typeface="+mn-lt"/>
                        </a:rPr>
                        <a:t>Brandforløbet har betydning for valg</a:t>
                      </a:r>
                      <a:r>
                        <a:rPr lang="da-DK" sz="1600" b="0" baseline="0" dirty="0" smtClean="0">
                          <a:latin typeface="+mn-lt"/>
                        </a:rPr>
                        <a:t> af slukningsmetode. Du skal afbryde strålerøret og bedømme dit arbejde og se om den ønskede effekt er opnået. </a:t>
                      </a:r>
                    </a:p>
                    <a:p>
                      <a:r>
                        <a:rPr lang="da-DK" sz="1600" b="0" baseline="0" dirty="0" smtClean="0">
                          <a:latin typeface="+mn-lt"/>
                        </a:rPr>
                        <a:t>Hvis det ikke virker, så tænk på om: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da-DK" sz="1600" b="0" baseline="0" dirty="0" smtClean="0">
                          <a:latin typeface="+mn-lt"/>
                        </a:rPr>
                        <a:t>det er det bedst egent slukningsmiddel?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da-DK" sz="1600" b="0" baseline="0" dirty="0" smtClean="0">
                          <a:latin typeface="+mn-lt"/>
                        </a:rPr>
                        <a:t>er påføringshastigheden stor nok ift. brandeffekten?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da-DK" sz="1600" b="0" baseline="0" dirty="0" smtClean="0">
                          <a:latin typeface="+mn-lt"/>
                        </a:rPr>
                        <a:t>og har du valgt den rigtige slukningsteknik?</a:t>
                      </a:r>
                      <a:endParaRPr lang="da-DK" sz="1600" b="0" dirty="0">
                        <a:latin typeface="+mn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751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latin typeface="+mj-lt"/>
                        </a:rPr>
                        <a:t>E</a:t>
                      </a:r>
                      <a:endParaRPr lang="da-DK" sz="1800" dirty="0">
                        <a:latin typeface="+mj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b="0" dirty="0" smtClean="0">
                          <a:latin typeface="+mn-lt"/>
                        </a:rPr>
                        <a:t>Tilpas til slukningsteknikken. </a:t>
                      </a:r>
                      <a:endParaRPr lang="da-DK" sz="1600" b="0" dirty="0">
                        <a:latin typeface="+mn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679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latin typeface="+mj-lt"/>
                        </a:rPr>
                        <a:t>F</a:t>
                      </a:r>
                      <a:endParaRPr lang="da-DK" sz="1800" dirty="0">
                        <a:latin typeface="+mj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b="0" dirty="0" smtClean="0">
                          <a:latin typeface="+mn-lt"/>
                        </a:rPr>
                        <a:t>Når du ved hvor hvordan slukningsmidler virker kan</a:t>
                      </a:r>
                      <a:r>
                        <a:rPr lang="da-DK" sz="1600" b="0" baseline="0" dirty="0" smtClean="0">
                          <a:latin typeface="+mn-lt"/>
                        </a:rPr>
                        <a:t> de udnyttes optimalt og påføres hurtigt nok – dermed opnås en ide om hvad overlegen stråle er. </a:t>
                      </a:r>
                      <a:endParaRPr lang="da-DK" sz="1600" b="0" dirty="0">
                        <a:latin typeface="+mn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Lyd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9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Tommelfingerreglerne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1 L vand bliver til 1700 L vanddamp ved 100 </a:t>
            </a:r>
            <a:r>
              <a:rPr lang="da-DK" baseline="30000" dirty="0"/>
              <a:t>◦</a:t>
            </a:r>
            <a:r>
              <a:rPr lang="da-DK" dirty="0" smtClean="0"/>
              <a:t>C</a:t>
            </a:r>
            <a:endParaRPr lang="da-DK" sz="2400" dirty="0" smtClean="0"/>
          </a:p>
          <a:p>
            <a:r>
              <a:rPr lang="da-DK" sz="2400" dirty="0" smtClean="0"/>
              <a:t>Dråber </a:t>
            </a:r>
            <a:r>
              <a:rPr lang="da-DK" sz="2400" dirty="0"/>
              <a:t>skal være mellem 0,2-0,3 mm i </a:t>
            </a:r>
            <a:r>
              <a:rPr lang="da-DK" sz="2400" dirty="0" smtClean="0"/>
              <a:t>diameter</a:t>
            </a:r>
          </a:p>
          <a:p>
            <a:pPr fontAlgn="t"/>
            <a:r>
              <a:rPr lang="da-DK" b="1" dirty="0" smtClean="0"/>
              <a:t>Slukningsmiddel – vand, der skal bruges 9-15 liter/m2 min. til manuelt slukningsarbejde</a:t>
            </a:r>
            <a:endParaRPr lang="da-DK" b="1" dirty="0"/>
          </a:p>
          <a:p>
            <a:pPr fontAlgn="t"/>
            <a:r>
              <a:rPr lang="da-DK" dirty="0"/>
              <a:t>Udnyttelse af vanddamp til slukning er ca. 5 gange så effektivt, sammenlignet med opvarmning af vand. </a:t>
            </a:r>
            <a:endParaRPr lang="da-DK" dirty="0" smtClean="0"/>
          </a:p>
          <a:p>
            <a:pPr fontAlgn="t"/>
            <a:r>
              <a:rPr lang="da-DK" dirty="0"/>
              <a:t>I forbindelse med rumbrande er direkte slukning mest effektivt i det tidlige brandforløb og indirekte slukning er mest effektivt i forbindelse med overtændingsfasen og den fuldt udviklede rumbrand. Dette i forhold til at </a:t>
            </a:r>
            <a:r>
              <a:rPr lang="da-DK" dirty="0" smtClean="0"/>
              <a:t>få </a:t>
            </a:r>
            <a:r>
              <a:rPr lang="da-DK" dirty="0"/>
              <a:t>branden under kontrol. </a:t>
            </a:r>
            <a:endParaRPr lang="da-DK" dirty="0" smtClean="0"/>
          </a:p>
          <a:p>
            <a:pPr lvl="0"/>
            <a:r>
              <a:rPr lang="da-DK" dirty="0"/>
              <a:t>V/1,7 = total mængde vand, l</a:t>
            </a:r>
          </a:p>
          <a:p>
            <a:pPr lvl="0"/>
            <a:r>
              <a:rPr lang="da-DK" dirty="0"/>
              <a:t>V/1,5 = påføringshastighed, l/min</a:t>
            </a:r>
          </a:p>
          <a:p>
            <a:pPr marL="0" indent="0" fontAlgn="t">
              <a:buNone/>
            </a:pPr>
            <a:endParaRPr lang="da-DK" dirty="0"/>
          </a:p>
          <a:p>
            <a:pPr fontAlgn="t"/>
            <a:endParaRPr lang="da-DK" dirty="0"/>
          </a:p>
          <a:p>
            <a:pPr fontAlgn="t"/>
            <a:endParaRPr lang="da-DK" dirty="0"/>
          </a:p>
          <a:p>
            <a:endParaRPr lang="da-DK" sz="2400" dirty="0"/>
          </a:p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56429" l="537" r="40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496" b="42431"/>
          <a:stretch/>
        </p:blipFill>
        <p:spPr>
          <a:xfrm flipH="1">
            <a:off x="4994273" y="1047606"/>
            <a:ext cx="758855" cy="790855"/>
          </a:xfrm>
          <a:prstGeom prst="rect">
            <a:avLst/>
          </a:prstGeom>
        </p:spPr>
      </p:pic>
      <p:pic>
        <p:nvPicPr>
          <p:cNvPr id="7" name="Lyd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6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dholdsslide">
  <a:themeElements>
    <a:clrScheme name="Værd at citer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Brugerdefineret 1">
      <a:majorFont>
        <a:latin typeface="Raleway"/>
        <a:ea typeface=""/>
        <a:cs typeface=""/>
      </a:majorFont>
      <a:minorFont>
        <a:latin typeface="Source Serif Pro"/>
        <a:ea typeface=""/>
        <a:cs typeface=""/>
      </a:minorFont>
    </a:fontScheme>
    <a:fmtScheme name="Værd at citer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ACC94B39FA164185DCC0425E6067C7" ma:contentTypeVersion="13" ma:contentTypeDescription="Opret et nyt dokument." ma:contentTypeScope="" ma:versionID="e544dffde88684a9bb6365012965eec5">
  <xsd:schema xmlns:xsd="http://www.w3.org/2001/XMLSchema" xmlns:xs="http://www.w3.org/2001/XMLSchema" xmlns:p="http://schemas.microsoft.com/office/2006/metadata/properties" xmlns:ns2="a279baf8-7c2d-4b41-9e66-f32bafeca58b" xmlns:ns3="ff9d5d3f-761b-4081-a571-7bb0d8aac644" targetNamespace="http://schemas.microsoft.com/office/2006/metadata/properties" ma:root="true" ma:fieldsID="e8da04889feb069b8af011e6f78f213d" ns2:_="" ns3:_="">
    <xsd:import namespace="a279baf8-7c2d-4b41-9e66-f32bafeca58b"/>
    <xsd:import namespace="ff9d5d3f-761b-4081-a571-7bb0d8aac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9baf8-7c2d-4b41-9e66-f32bafeca5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d5d3f-761b-4081-a571-7bb0d8aac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E5A2DB-6C06-4276-9156-6DF49B839E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176014-EA30-4CC1-ACE3-905AE16977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79baf8-7c2d-4b41-9e66-f32bafeca58b"/>
    <ds:schemaRef ds:uri="ff9d5d3f-761b-4081-a571-7bb0d8aac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5D9295-8C4C-4643-9434-A4671D4E10F7}">
  <ds:schemaRefs>
    <ds:schemaRef ds:uri="ff9d5d3f-761b-4081-a571-7bb0d8aac644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a279baf8-7c2d-4b41-9e66-f32bafeca58b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14583</TotalTime>
  <Words>257</Words>
  <Application>Microsoft Office PowerPoint</Application>
  <PresentationFormat>Widescreen</PresentationFormat>
  <Paragraphs>32</Paragraphs>
  <Slides>2</Slides>
  <Notes>1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8" baseType="lpstr">
      <vt:lpstr>Arial</vt:lpstr>
      <vt:lpstr>Calibri</vt:lpstr>
      <vt:lpstr>Raleway</vt:lpstr>
      <vt:lpstr>Source Serif Pro</vt:lpstr>
      <vt:lpstr>Wingdings 2</vt:lpstr>
      <vt:lpstr>Indholdsslide</vt:lpstr>
      <vt:lpstr>ABC’en - opsamling</vt:lpstr>
      <vt:lpstr>Tommelfingerreglerne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Troels Peter Mourits Jensen</dc:creator>
  <cp:lastModifiedBy>Sørensen, Johanne Rann Salten</cp:lastModifiedBy>
  <cp:revision>642</cp:revision>
  <dcterms:created xsi:type="dcterms:W3CDTF">2021-02-22T11:31:18Z</dcterms:created>
  <dcterms:modified xsi:type="dcterms:W3CDTF">2022-01-07T16:33:07Z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0x0101001FACC94B39FA164185DCC0425E6067C7</vt:lpwstr>
  </property>
  <property fmtid="{D5CDD505-2E9C-101B-9397-08002B2CF9AE}" pid="3" name="Order">
    <vt:r8>5790500</vt:r8>
  </property>
  <property fmtid="{D5CDD505-2E9C-101B-9397-08002B2CF9AE}" pid="4" name="_ExtendedDescription">
    <vt:lpwstr/>
  </property>
</Properties>
</file>